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85"/>
  </p:notesMasterIdLst>
  <p:handoutMasterIdLst>
    <p:handoutMasterId r:id="rId86"/>
  </p:handoutMasterIdLst>
  <p:sldIdLst>
    <p:sldId id="281" r:id="rId5"/>
    <p:sldId id="296" r:id="rId6"/>
    <p:sldId id="297" r:id="rId7"/>
    <p:sldId id="314" r:id="rId8"/>
    <p:sldId id="284" r:id="rId9"/>
    <p:sldId id="315" r:id="rId10"/>
    <p:sldId id="328" r:id="rId11"/>
    <p:sldId id="348" r:id="rId12"/>
    <p:sldId id="349" r:id="rId13"/>
    <p:sldId id="302" r:id="rId14"/>
    <p:sldId id="316" r:id="rId15"/>
    <p:sldId id="301" r:id="rId16"/>
    <p:sldId id="326" r:id="rId17"/>
    <p:sldId id="350" r:id="rId18"/>
    <p:sldId id="351" r:id="rId19"/>
    <p:sldId id="352" r:id="rId20"/>
    <p:sldId id="300" r:id="rId21"/>
    <p:sldId id="317" r:id="rId22"/>
    <p:sldId id="299" r:id="rId23"/>
    <p:sldId id="330" r:id="rId24"/>
    <p:sldId id="353" r:id="rId25"/>
    <p:sldId id="354" r:id="rId26"/>
    <p:sldId id="355" r:id="rId27"/>
    <p:sldId id="298" r:id="rId28"/>
    <p:sldId id="318" r:id="rId29"/>
    <p:sldId id="303" r:id="rId30"/>
    <p:sldId id="332" r:id="rId31"/>
    <p:sldId id="356" r:id="rId32"/>
    <p:sldId id="357" r:id="rId33"/>
    <p:sldId id="358" r:id="rId34"/>
    <p:sldId id="304" r:id="rId35"/>
    <p:sldId id="319" r:id="rId36"/>
    <p:sldId id="305" r:id="rId37"/>
    <p:sldId id="334" r:id="rId38"/>
    <p:sldId id="359" r:id="rId39"/>
    <p:sldId id="360" r:id="rId40"/>
    <p:sldId id="361" r:id="rId41"/>
    <p:sldId id="291" r:id="rId42"/>
    <p:sldId id="320" r:id="rId43"/>
    <p:sldId id="306" r:id="rId44"/>
    <p:sldId id="336" r:id="rId45"/>
    <p:sldId id="362" r:id="rId46"/>
    <p:sldId id="363" r:id="rId47"/>
    <p:sldId id="364" r:id="rId48"/>
    <p:sldId id="288" r:id="rId49"/>
    <p:sldId id="321" r:id="rId50"/>
    <p:sldId id="307" r:id="rId51"/>
    <p:sldId id="338" r:id="rId52"/>
    <p:sldId id="374" r:id="rId53"/>
    <p:sldId id="375" r:id="rId54"/>
    <p:sldId id="376" r:id="rId55"/>
    <p:sldId id="289" r:id="rId56"/>
    <p:sldId id="322" r:id="rId57"/>
    <p:sldId id="308" r:id="rId58"/>
    <p:sldId id="340" r:id="rId59"/>
    <p:sldId id="377" r:id="rId60"/>
    <p:sldId id="378" r:id="rId61"/>
    <p:sldId id="379" r:id="rId62"/>
    <p:sldId id="309" r:id="rId63"/>
    <p:sldId id="323" r:id="rId64"/>
    <p:sldId id="312" r:id="rId65"/>
    <p:sldId id="342" r:id="rId66"/>
    <p:sldId id="371" r:id="rId67"/>
    <p:sldId id="372" r:id="rId68"/>
    <p:sldId id="373" r:id="rId69"/>
    <p:sldId id="286" r:id="rId70"/>
    <p:sldId id="324" r:id="rId71"/>
    <p:sldId id="292" r:id="rId72"/>
    <p:sldId id="344" r:id="rId73"/>
    <p:sldId id="365" r:id="rId74"/>
    <p:sldId id="366" r:id="rId75"/>
    <p:sldId id="367" r:id="rId76"/>
    <p:sldId id="311" r:id="rId77"/>
    <p:sldId id="325" r:id="rId78"/>
    <p:sldId id="310" r:id="rId79"/>
    <p:sldId id="346" r:id="rId80"/>
    <p:sldId id="368" r:id="rId81"/>
    <p:sldId id="369" r:id="rId82"/>
    <p:sldId id="370" r:id="rId83"/>
    <p:sldId id="294"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D69667-DAB8-4ABE-B8BA-6FDBA10EA3E4}" v="83" dt="2021-10-28T19:00:37.884"/>
  </p1510:revLst>
</p1510:revInfo>
</file>

<file path=ppt/tableStyles.xml><?xml version="1.0" encoding="utf-8"?>
<a:tblStyleLst xmlns:a="http://schemas.openxmlformats.org/drawingml/2006/main" def="{EA638B19-AF8F-4D81-84F4-C0FB9B5D45B4}">
  <a:tblStyle styleId="{EA638B19-AF8F-4D81-84F4-C0FB9B5D45B4}" styleName="L3Harris Table 01">
    <a:wholeTbl>
      <a:tcTxStyle>
        <a:fontRef idx="minor"/>
        <a:schemeClr val="dk1"/>
      </a:tcTxStyle>
      <a:tcStyle>
        <a:tcBdr>
          <a:left>
            <a:ln>
              <a:noFill/>
            </a:ln>
          </a:left>
          <a:right>
            <a:ln>
              <a:noFill/>
            </a:ln>
          </a:right>
          <a:top>
            <a:ln w="3175">
              <a:solidFill>
                <a:schemeClr val="dk1"/>
              </a:solidFill>
            </a:ln>
          </a:top>
          <a:bottom>
            <a:ln w="3175">
              <a:solidFill>
                <a:schemeClr val="dk1"/>
              </a:solidFill>
            </a:ln>
          </a:bottom>
          <a:insideH>
            <a:ln w="3175">
              <a:solidFill>
                <a:schemeClr val="dk1"/>
              </a:solidFill>
            </a:ln>
          </a:insideH>
          <a:insideV>
            <a:ln>
              <a:noFill/>
            </a:ln>
          </a:insideV>
        </a:tcBdr>
        <a:fill>
          <a:noFill/>
        </a:fill>
      </a:tcStyle>
    </a:wholeTbl>
    <a:lastCol>
      <a:tcTxStyle b="on">
        <a:fontRef idx="minor"/>
      </a:tcTxStyle>
      <a:tcStyle>
        <a:tcBdr/>
      </a:tcStyle>
    </a:lastCol>
    <a:firstCol>
      <a:tcTxStyle b="on">
        <a:fontRef idx="minor"/>
      </a:tcTxStyle>
      <a:tcStyle>
        <a:tcBdr/>
      </a:tcStyle>
    </a:firstCol>
    <a:lastRow>
      <a:tcTxStyle b="on">
        <a:fontRef idx="minor"/>
        <a:schemeClr val="dk1"/>
      </a:tcTxStyle>
      <a:tcStyle>
        <a:tcBdr>
          <a:top>
            <a:ln w="12700">
              <a:solidFill>
                <a:schemeClr val="dk1"/>
              </a:solidFill>
            </a:ln>
          </a:top>
          <a:bottom>
            <a:ln>
              <a:noFill/>
            </a:ln>
          </a:bottom>
        </a:tcBdr>
        <a:fill>
          <a:noFill/>
        </a:fill>
      </a:tcStyle>
    </a:lastRow>
    <a:firstRow>
      <a:tcTxStyle b="on">
        <a:fontRef idx="minor"/>
        <a:schemeClr val="lt1"/>
      </a:tcTxStyle>
      <a:tcStyle>
        <a:tcBdr>
          <a:top>
            <a:ln>
              <a:noFill/>
            </a:ln>
          </a:top>
          <a:bottom>
            <a:ln>
              <a:no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2" autoAdjust="0"/>
    <p:restoredTop sz="94656"/>
  </p:normalViewPr>
  <p:slideViewPr>
    <p:cSldViewPr snapToGrid="0" showGuides="1">
      <p:cViewPr varScale="1">
        <p:scale>
          <a:sx n="105" d="100"/>
          <a:sy n="105" d="100"/>
        </p:scale>
        <p:origin x="120" y="12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66" d="100"/>
          <a:sy n="166" d="100"/>
        </p:scale>
        <p:origin x="667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CDB47D-8CCE-0349-960C-2E5541681F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0D9996-CA2E-DD41-9438-070CF141BF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ED06A4-8F7B-974B-B734-1ED967E82B37}" type="datetimeFigureOut">
              <a:rPr lang="en-US" smtClean="0"/>
              <a:t>10/29/2021</a:t>
            </a:fld>
            <a:endParaRPr lang="en-US"/>
          </a:p>
        </p:txBody>
      </p:sp>
      <p:sp>
        <p:nvSpPr>
          <p:cNvPr id="4" name="Footer Placeholder 3">
            <a:extLst>
              <a:ext uri="{FF2B5EF4-FFF2-40B4-BE49-F238E27FC236}">
                <a16:creationId xmlns:a16="http://schemas.microsoft.com/office/drawing/2014/main" id="{3C148946-3C43-CE4A-AB16-5A87BDD672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683EDB7-B7F9-144D-AC2B-EEAD2893B0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D64864-0E8C-3347-AF7C-F8EB0B32242A}" type="slidenum">
              <a:rPr lang="en-US" smtClean="0"/>
              <a:t>‹#›</a:t>
            </a:fld>
            <a:endParaRPr lang="en-US"/>
          </a:p>
        </p:txBody>
      </p:sp>
    </p:spTree>
    <p:extLst>
      <p:ext uri="{BB962C8B-B14F-4D97-AF65-F5344CB8AC3E}">
        <p14:creationId xmlns:p14="http://schemas.microsoft.com/office/powerpoint/2010/main" val="729356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E9AA5-4EBA-7C43-A74A-42DA5466B4F2}" type="datetimeFigureOut">
              <a:rPr lang="en-US" smtClean="0"/>
              <a:t>10/29/2021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4566B-DD89-4947-8F18-46DAFD05923A}" type="slidenum">
              <a:rPr lang="en-US" smtClean="0"/>
              <a:t>‹#›</a:t>
            </a:fld>
            <a:endParaRPr lang="en-US"/>
          </a:p>
        </p:txBody>
      </p:sp>
    </p:spTree>
    <p:extLst>
      <p:ext uri="{BB962C8B-B14F-4D97-AF65-F5344CB8AC3E}">
        <p14:creationId xmlns:p14="http://schemas.microsoft.com/office/powerpoint/2010/main" val="2048312595"/>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457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2914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3371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3829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0" name="Picture 19" descr="A large ship in a body of water&#10;&#10;Description automatically generated">
            <a:extLst>
              <a:ext uri="{FF2B5EF4-FFF2-40B4-BE49-F238E27FC236}">
                <a16:creationId xmlns:a16="http://schemas.microsoft.com/office/drawing/2014/main" id="{E5F0D1DE-73D9-4974-BDE4-8F7C231E65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72" b="-14"/>
          <a:stretch/>
        </p:blipFill>
        <p:spPr>
          <a:xfrm>
            <a:off x="0" y="-3806"/>
            <a:ext cx="3049331" cy="3429000"/>
          </a:xfrm>
          <a:prstGeom prst="rect">
            <a:avLst/>
          </a:prstGeom>
        </p:spPr>
      </p:pic>
      <p:pic>
        <p:nvPicPr>
          <p:cNvPr id="21" name="Picture 20" descr="A picture containing sitting, table, motorcycle, bag&#10;&#10;Description automatically generated">
            <a:extLst>
              <a:ext uri="{FF2B5EF4-FFF2-40B4-BE49-F238E27FC236}">
                <a16:creationId xmlns:a16="http://schemas.microsoft.com/office/drawing/2014/main" id="{70C02EE5-988F-4B8D-9FD0-3D73E59EFE2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2518" y="-3805"/>
            <a:ext cx="3044999" cy="3429000"/>
          </a:xfrm>
          <a:prstGeom prst="rect">
            <a:avLst/>
          </a:prstGeom>
        </p:spPr>
      </p:pic>
      <p:pic>
        <p:nvPicPr>
          <p:cNvPr id="23" name="Picture 22" descr="A picture containing mountain, outdoor, forest, grass&#10;&#10;Description automatically generated">
            <a:extLst>
              <a:ext uri="{FF2B5EF4-FFF2-40B4-BE49-F238E27FC236}">
                <a16:creationId xmlns:a16="http://schemas.microsoft.com/office/drawing/2014/main" id="{FBB6AD51-99DC-4BA6-9FB7-B5BC24D066E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147"/>
          <a:stretch/>
        </p:blipFill>
        <p:spPr>
          <a:xfrm>
            <a:off x="9130373" y="-3805"/>
            <a:ext cx="3061627" cy="3428503"/>
          </a:xfrm>
          <a:prstGeom prst="rect">
            <a:avLst/>
          </a:prstGeom>
        </p:spPr>
      </p:pic>
      <p:pic>
        <p:nvPicPr>
          <p:cNvPr id="24" name="Picture 23">
            <a:extLst>
              <a:ext uri="{FF2B5EF4-FFF2-40B4-BE49-F238E27FC236}">
                <a16:creationId xmlns:a16="http://schemas.microsoft.com/office/drawing/2014/main" id="{6B35FEAD-39AA-4AF9-A45D-528F6C74DF7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162"/>
          <a:stretch/>
        </p:blipFill>
        <p:spPr>
          <a:xfrm>
            <a:off x="3038035" y="-3805"/>
            <a:ext cx="3057411" cy="3430454"/>
          </a:xfrm>
          <a:prstGeom prst="rect">
            <a:avLst/>
          </a:prstGeom>
        </p:spPr>
      </p:pic>
      <p:pic>
        <p:nvPicPr>
          <p:cNvPr id="4" name="Delta">
            <a:extLst>
              <a:ext uri="{FF2B5EF4-FFF2-40B4-BE49-F238E27FC236}">
                <a16:creationId xmlns:a16="http://schemas.microsoft.com/office/drawing/2014/main" id="{A2AC7B1C-4C0F-EF4C-8C7C-7F6C7B11E8DD}"/>
              </a:ext>
              <a:ext uri="{C183D7F6-B498-43B3-948B-1728B52AA6E4}">
                <adec:decorative xmlns:adec="http://schemas.microsoft.com/office/drawing/2017/decorative" val="1"/>
              </a:ext>
            </a:extLst>
          </p:cNvPr>
          <p:cNvPicPr>
            <a:picLocks noChangeAspect="1"/>
          </p:cNvPicPr>
          <p:nvPr userDrawn="1"/>
        </p:nvPicPr>
        <p:blipFill>
          <a:blip r:embed="rId6"/>
          <a:stretch>
            <a:fillRect/>
          </a:stretch>
        </p:blipFill>
        <p:spPr bwMode="gray">
          <a:xfrm>
            <a:off x="0" y="3200400"/>
            <a:ext cx="12192000" cy="3657600"/>
          </a:xfrm>
          <a:prstGeom prst="rect">
            <a:avLst/>
          </a:prstGeom>
        </p:spPr>
      </p:pic>
      <p:pic>
        <p:nvPicPr>
          <p:cNvPr id="7" name="L3Harris" descr="L3Harris">
            <a:extLst>
              <a:ext uri="{FF2B5EF4-FFF2-40B4-BE49-F238E27FC236}">
                <a16:creationId xmlns:a16="http://schemas.microsoft.com/office/drawing/2014/main" id="{58EA319E-94B3-0647-918B-122A791647AA}"/>
              </a:ext>
            </a:extLst>
          </p:cNvPr>
          <p:cNvPicPr>
            <a:picLocks noChangeAspect="1"/>
          </p:cNvPicPr>
          <p:nvPr userDrawn="1"/>
        </p:nvPicPr>
        <p:blipFill>
          <a:blip r:embed="rId7"/>
          <a:stretch>
            <a:fillRect/>
          </a:stretch>
        </p:blipFill>
        <p:spPr bwMode="black">
          <a:xfrm>
            <a:off x="367031" y="3611873"/>
            <a:ext cx="1892807" cy="549525"/>
          </a:xfrm>
          <a:prstGeom prst="rect">
            <a:avLst/>
          </a:prstGeom>
        </p:spPr>
      </p:pic>
      <p:sp>
        <p:nvSpPr>
          <p:cNvPr id="2" name="Title 1"/>
          <p:cNvSpPr>
            <a:spLocks noGrp="1"/>
          </p:cNvSpPr>
          <p:nvPr>
            <p:ph type="ctrTitle" hasCustomPrompt="1"/>
          </p:nvPr>
        </p:nvSpPr>
        <p:spPr>
          <a:xfrm>
            <a:off x="457202" y="4297682"/>
            <a:ext cx="7418830" cy="822959"/>
          </a:xfrm>
        </p:spPr>
        <p:txBody>
          <a:bodyPr anchor="t" anchorCtr="0"/>
          <a:lstStyle>
            <a:lvl1pPr algn="l">
              <a:lnSpc>
                <a:spcPct val="100000"/>
              </a:lnSpc>
              <a:defRPr sz="2400" u="sng" cap="all" spc="0" baseline="0">
                <a:uFill>
                  <a:solidFill>
                    <a:schemeClr val="tx2"/>
                  </a:solidFill>
                </a:uFill>
              </a:defRPr>
            </a:lvl1pPr>
          </a:lstStyle>
          <a:p>
            <a:r>
              <a:rPr lang="en-US" dirty="0"/>
              <a:t>[PRESENTATION TITLE]</a:t>
            </a:r>
          </a:p>
        </p:txBody>
      </p:sp>
      <p:sp>
        <p:nvSpPr>
          <p:cNvPr id="3" name="Subtitle 2"/>
          <p:cNvSpPr>
            <a:spLocks noGrp="1"/>
          </p:cNvSpPr>
          <p:nvPr>
            <p:ph type="subTitle" idx="1" hasCustomPrompt="1"/>
          </p:nvPr>
        </p:nvSpPr>
        <p:spPr>
          <a:xfrm>
            <a:off x="457200" y="5212082"/>
            <a:ext cx="7418830" cy="548639"/>
          </a:xfrm>
        </p:spPr>
        <p:txBody>
          <a:bodyPr>
            <a:noAutofit/>
          </a:bodyPr>
          <a:lstStyle>
            <a:lvl1pPr marL="0" indent="0" algn="l">
              <a:spcBef>
                <a:spcPts val="0"/>
              </a:spcBef>
              <a:buNone/>
              <a:defRPr sz="1600"/>
            </a:lvl1pPr>
            <a:lvl2pPr marL="0" indent="0" algn="l">
              <a:spcBef>
                <a:spcPts val="0"/>
              </a:spcBef>
              <a:buNone/>
              <a:defRPr sz="1600"/>
            </a:lvl2pPr>
            <a:lvl3pPr marL="0" indent="0" algn="l">
              <a:spcBef>
                <a:spcPts val="0"/>
              </a:spcBef>
              <a:buNone/>
              <a:defRPr sz="1600"/>
            </a:lvl3pPr>
            <a:lvl4pPr marL="0" indent="0" algn="l">
              <a:spcBef>
                <a:spcPts val="0"/>
              </a:spcBef>
              <a:buNone/>
              <a:defRPr sz="1600"/>
            </a:lvl4pPr>
            <a:lvl5pPr marL="0" indent="0" algn="l">
              <a:spcBef>
                <a:spcPts val="0"/>
              </a:spcBef>
              <a:buNone/>
              <a:defRPr sz="1600"/>
            </a:lvl5pPr>
            <a:lvl6pPr marL="0" indent="0" algn="l">
              <a:spcBef>
                <a:spcPts val="0"/>
              </a:spcBef>
              <a:buNone/>
              <a:defRPr sz="1600"/>
            </a:lvl6pPr>
            <a:lvl7pPr marL="0" indent="0" algn="l">
              <a:spcBef>
                <a:spcPts val="0"/>
              </a:spcBef>
              <a:buNone/>
              <a:defRPr sz="1600"/>
            </a:lvl7pPr>
            <a:lvl8pPr marL="0" indent="0" algn="l">
              <a:spcBef>
                <a:spcPts val="0"/>
              </a:spcBef>
              <a:buNone/>
              <a:defRPr sz="1600"/>
            </a:lvl8pPr>
            <a:lvl9pPr marL="0" indent="0" algn="l">
              <a:spcBef>
                <a:spcPts val="0"/>
              </a:spcBef>
              <a:buNone/>
              <a:defRPr sz="1600"/>
            </a:lvl9pPr>
          </a:lstStyle>
          <a:p>
            <a:r>
              <a:rPr lang="en-US" dirty="0"/>
              <a:t>[Optional presentation subtitle]</a:t>
            </a:r>
          </a:p>
        </p:txBody>
      </p:sp>
      <p:cxnSp>
        <p:nvCxnSpPr>
          <p:cNvPr id="16" name="Line">
            <a:extLst>
              <a:ext uri="{FF2B5EF4-FFF2-40B4-BE49-F238E27FC236}">
                <a16:creationId xmlns:a16="http://schemas.microsoft.com/office/drawing/2014/main" id="{800E4A58-9F73-0D4C-83E2-CC1081EF0E05}"/>
              </a:ext>
              <a:ext uri="{C183D7F6-B498-43B3-948B-1728B52AA6E4}">
                <adec:decorative xmlns:adec="http://schemas.microsoft.com/office/drawing/2017/decorative" val="1"/>
              </a:ext>
            </a:extLst>
          </p:cNvPr>
          <p:cNvCxnSpPr>
            <a:cxnSpLocks/>
          </p:cNvCxnSpPr>
          <p:nvPr userDrawn="1"/>
        </p:nvCxnSpPr>
        <p:spPr>
          <a:xfrm>
            <a:off x="457200" y="5945945"/>
            <a:ext cx="11277600" cy="0"/>
          </a:xfrm>
          <a:prstGeom prst="line">
            <a:avLst/>
          </a:prstGeom>
          <a:ln w="3175" cap="sq">
            <a:solidFill>
              <a:srgbClr val="172430"/>
            </a:solidFill>
          </a:ln>
        </p:spPr>
        <p:style>
          <a:lnRef idx="1">
            <a:schemeClr val="accent1"/>
          </a:lnRef>
          <a:fillRef idx="0">
            <a:schemeClr val="accent1"/>
          </a:fillRef>
          <a:effectRef idx="0">
            <a:srgbClr val="000000"/>
          </a:effectRef>
          <a:fontRef idx="minor">
            <a:schemeClr val="lt1"/>
          </a:fontRef>
        </p:style>
      </p:cxnSp>
      <p:sp>
        <p:nvSpPr>
          <p:cNvPr id="9" name="Text Placeholder 3">
            <a:extLst>
              <a:ext uri="{FF2B5EF4-FFF2-40B4-BE49-F238E27FC236}">
                <a16:creationId xmlns:a16="http://schemas.microsoft.com/office/drawing/2014/main" id="{FBB78CC0-912E-DF47-B0F7-EA50C61D86E0}"/>
              </a:ext>
            </a:extLst>
          </p:cNvPr>
          <p:cNvSpPr>
            <a:spLocks noGrp="1"/>
          </p:cNvSpPr>
          <p:nvPr>
            <p:ph type="body" sz="quarter" idx="10" hasCustomPrompt="1"/>
          </p:nvPr>
        </p:nvSpPr>
        <p:spPr>
          <a:xfrm>
            <a:off x="457202" y="6080761"/>
            <a:ext cx="2286000" cy="456565"/>
          </a:xfrm>
        </p:spPr>
        <p:txBody>
          <a:bodyPr>
            <a:normAutofit/>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dirty="0"/>
              <a:t>[Month 00, 0000]</a:t>
            </a:r>
          </a:p>
        </p:txBody>
      </p:sp>
      <p:sp>
        <p:nvSpPr>
          <p:cNvPr id="12" name="Text Placeholder 4">
            <a:extLst>
              <a:ext uri="{FF2B5EF4-FFF2-40B4-BE49-F238E27FC236}">
                <a16:creationId xmlns:a16="http://schemas.microsoft.com/office/drawing/2014/main" id="{FABA091C-0833-1E47-B8DB-6AC39E7E3B3F}"/>
              </a:ext>
            </a:extLst>
          </p:cNvPr>
          <p:cNvSpPr>
            <a:spLocks noGrp="1"/>
          </p:cNvSpPr>
          <p:nvPr>
            <p:ph type="body" sz="quarter" idx="11" hasCustomPrompt="1"/>
          </p:nvPr>
        </p:nvSpPr>
        <p:spPr>
          <a:xfrm>
            <a:off x="3048001" y="6080761"/>
            <a:ext cx="8686798" cy="456565"/>
          </a:xfrm>
        </p:spPr>
        <p:txBody>
          <a:bodyPr>
            <a:normAutofit/>
          </a:bodyPr>
          <a:lstStyle>
            <a:lvl1pPr marL="0" indent="0">
              <a:spcBef>
                <a:spcPts val="300"/>
              </a:spcBef>
              <a:buFontTx/>
              <a:buNone/>
              <a:defRPr sz="1200" b="1"/>
            </a:lvl1pPr>
            <a:lvl2pPr marL="0" indent="0">
              <a:spcBef>
                <a:spcPts val="0"/>
              </a:spcBef>
              <a:buFontTx/>
              <a:buNone/>
              <a:defRPr sz="1200"/>
            </a:lvl2pPr>
            <a:lvl3pPr marL="0" indent="0">
              <a:spcBef>
                <a:spcPts val="0"/>
              </a:spcBef>
              <a:buFontTx/>
              <a:buNone/>
              <a:defRPr sz="1200"/>
            </a:lvl3pPr>
            <a:lvl4pPr marL="0" indent="0">
              <a:spcBef>
                <a:spcPts val="0"/>
              </a:spcBef>
              <a:buFontTx/>
              <a:buNone/>
              <a:defRPr sz="1200"/>
            </a:lvl4pPr>
            <a:lvl5pPr marL="0" indent="0">
              <a:spcBef>
                <a:spcPts val="0"/>
              </a:spcBef>
              <a:buFontTx/>
              <a:buNone/>
              <a:defRPr sz="1200"/>
            </a:lvl5pPr>
            <a:lvl6pPr marL="0" indent="0">
              <a:spcBef>
                <a:spcPts val="0"/>
              </a:spcBef>
              <a:buFontTx/>
              <a:buNone/>
              <a:defRPr sz="1200"/>
            </a:lvl6pPr>
            <a:lvl7pPr marL="0" indent="0">
              <a:spcBef>
                <a:spcPts val="0"/>
              </a:spcBef>
              <a:buFontTx/>
              <a:buNone/>
              <a:defRPr sz="1200"/>
            </a:lvl7pPr>
            <a:lvl8pPr marL="0" indent="0">
              <a:spcBef>
                <a:spcPts val="0"/>
              </a:spcBef>
              <a:buFontTx/>
              <a:buNone/>
              <a:defRPr sz="1200"/>
            </a:lvl8pPr>
            <a:lvl9pPr marL="0" indent="0">
              <a:spcBef>
                <a:spcPts val="0"/>
              </a:spcBef>
              <a:buFontTx/>
              <a:buNone/>
              <a:defRPr sz="1200"/>
            </a:lvl9pPr>
          </a:lstStyle>
          <a:p>
            <a:pPr lvl="0"/>
            <a:r>
              <a:rPr lang="en-US" dirty="0"/>
              <a:t>[PRESENTER NAME | Presenter Title]</a:t>
            </a:r>
          </a:p>
        </p:txBody>
      </p:sp>
      <p:sp>
        <p:nvSpPr>
          <p:cNvPr id="14" name="Text Box 11">
            <a:extLst>
              <a:ext uri="{FF2B5EF4-FFF2-40B4-BE49-F238E27FC236}">
                <a16:creationId xmlns:a16="http://schemas.microsoft.com/office/drawing/2014/main" id="{7CD6AC70-C757-47BC-9B54-BAB2C1E7CE7A}"/>
              </a:ext>
            </a:extLst>
          </p:cNvPr>
          <p:cNvSpPr txBox="1">
            <a:spLocks noChangeArrowheads="1"/>
          </p:cNvSpPr>
          <p:nvPr userDrawn="1"/>
        </p:nvSpPr>
        <p:spPr bwMode="auto">
          <a:xfrm>
            <a:off x="8192655" y="4545004"/>
            <a:ext cx="3542143" cy="1215717"/>
          </a:xfrm>
          <a:prstGeom prst="rect">
            <a:avLst/>
          </a:prstGeom>
          <a:noFill/>
          <a:ln w="19050" algn="ctr">
            <a:solidFill>
              <a:schemeClr val="tx2"/>
            </a:solidFill>
            <a:miter lim="800000"/>
            <a:headEnd/>
            <a:tailEnd/>
          </a:ln>
        </p:spPr>
        <p:txBody>
          <a:bodyPr wrap="square">
            <a:spAutoFit/>
          </a:bodyPr>
          <a:lstStyle/>
          <a:p>
            <a:pPr algn="ctr">
              <a:spcBef>
                <a:spcPts val="0"/>
              </a:spcBef>
            </a:pPr>
            <a:r>
              <a:rPr lang="en-US" sz="1000" b="1" dirty="0">
                <a:solidFill>
                  <a:schemeClr val="tx2"/>
                </a:solidFill>
              </a:rPr>
              <a:t>EXPORT CONTROLLED – EAR</a:t>
            </a:r>
          </a:p>
          <a:p>
            <a:pPr algn="ctr">
              <a:spcBef>
                <a:spcPts val="0"/>
              </a:spcBef>
            </a:pPr>
            <a:r>
              <a:rPr lang="en-US" sz="900" dirty="0">
                <a:solidFill>
                  <a:schemeClr val="tx1">
                    <a:lumMod val="50000"/>
                    <a:lumOff val="50000"/>
                  </a:schemeClr>
                </a:solidFill>
              </a:rPr>
              <a:t>THESE ITEM(S) / TECHNICAL DATA CONTAIN INFORMATION SUBJECT TO U.S. GOVERNMENT EXPORT CONTROL IN ACCORDANCE WITH THE EXPORT ADMINISTRATION REGULATIONS (EAR), 15 CFR PARTS 730-774.  EXPORT OF THIS DATA TO ANY FOREIGN COUNTRY OR DISCLOSURE OF THIS DATA TO ANY NON-US PERSON MAY BE A VIOLATION OF FEDERAL LAW.</a:t>
            </a:r>
          </a:p>
        </p:txBody>
      </p:sp>
      <p:sp>
        <p:nvSpPr>
          <p:cNvPr id="15" name="Text Box 11">
            <a:extLst>
              <a:ext uri="{FF2B5EF4-FFF2-40B4-BE49-F238E27FC236}">
                <a16:creationId xmlns:a16="http://schemas.microsoft.com/office/drawing/2014/main" id="{DE07A2DA-5732-4B1C-AC4F-C18F485894D8}"/>
              </a:ext>
            </a:extLst>
          </p:cNvPr>
          <p:cNvSpPr txBox="1">
            <a:spLocks noChangeArrowheads="1"/>
          </p:cNvSpPr>
          <p:nvPr userDrawn="1"/>
        </p:nvSpPr>
        <p:spPr bwMode="auto">
          <a:xfrm>
            <a:off x="8192655" y="4127015"/>
            <a:ext cx="3542143" cy="338554"/>
          </a:xfrm>
          <a:prstGeom prst="rect">
            <a:avLst/>
          </a:prstGeom>
          <a:noFill/>
          <a:ln w="19050" algn="ctr">
            <a:solidFill>
              <a:schemeClr val="bg1">
                <a:lumMod val="85000"/>
              </a:schemeClr>
            </a:solidFill>
            <a:miter lim="800000"/>
            <a:headEnd/>
            <a:tailEnd/>
          </a:ln>
        </p:spPr>
        <p:txBody>
          <a:bodyPr wrap="square">
            <a:spAutoFit/>
          </a:bodyPr>
          <a:lstStyle/>
          <a:p>
            <a:pPr algn="ctr">
              <a:spcBef>
                <a:spcPts val="0"/>
              </a:spcBef>
            </a:pPr>
            <a:r>
              <a:rPr lang="en-US" sz="800" dirty="0">
                <a:solidFill>
                  <a:schemeClr val="tx1">
                    <a:lumMod val="50000"/>
                    <a:lumOff val="50000"/>
                  </a:schemeClr>
                </a:solidFill>
              </a:rPr>
              <a:t>Use of U.S. DoD visual information does not imply or constitute DoD endorsement.</a:t>
            </a:r>
          </a:p>
        </p:txBody>
      </p:sp>
    </p:spTree>
    <p:extLst>
      <p:ext uri="{BB962C8B-B14F-4D97-AF65-F5344CB8AC3E}">
        <p14:creationId xmlns:p14="http://schemas.microsoft.com/office/powerpoint/2010/main" val="18860627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 userDrawn="1">
          <p15:clr>
            <a:srgbClr val="FBAE40"/>
          </p15:clr>
        </p15:guide>
        <p15:guide id="3" pos="7392" userDrawn="1">
          <p15:clr>
            <a:srgbClr val="FBAE40"/>
          </p15:clr>
        </p15:guide>
        <p15:guide id="4" orient="horz" pos="3744" userDrawn="1">
          <p15:clr>
            <a:srgbClr val="FBAE40"/>
          </p15:clr>
        </p15:guide>
        <p15:guide id="6" orient="horz" pos="4118" userDrawn="1">
          <p15:clr>
            <a:srgbClr val="FBAE40"/>
          </p15:clr>
        </p15:guide>
        <p15:guide id="8" pos="1920" userDrawn="1">
          <p15:clr>
            <a:srgbClr val="FBAE40"/>
          </p15:clr>
        </p15:guide>
        <p15:guide id="9" pos="3840" userDrawn="1">
          <p15:clr>
            <a:srgbClr val="FBAE40"/>
          </p15:clr>
        </p15:guide>
        <p15:guide id="10" pos="57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D9F-E126-4A6F-ADD7-89B9A71894A3}"/>
              </a:ext>
            </a:extLst>
          </p:cNvPr>
          <p:cNvSpPr>
            <a:spLocks noGrp="1"/>
          </p:cNvSpPr>
          <p:nvPr>
            <p:ph type="title" hasCustomPrompt="1"/>
          </p:nvPr>
        </p:nvSpPr>
        <p:spPr/>
        <p:txBody>
          <a:bodyPr/>
          <a:lstStyle>
            <a:lvl1pPr>
              <a:defRPr/>
            </a:lvl1pPr>
          </a:lstStyle>
          <a:p>
            <a:r>
              <a:rPr lang="en-US" dirty="0"/>
              <a:t>[Slide title]</a:t>
            </a:r>
          </a:p>
        </p:txBody>
      </p:sp>
      <p:pic>
        <p:nvPicPr>
          <p:cNvPr id="18" name="Nexus">
            <a:extLst>
              <a:ext uri="{FF2B5EF4-FFF2-40B4-BE49-F238E27FC236}">
                <a16:creationId xmlns:a16="http://schemas.microsoft.com/office/drawing/2014/main" id="{1665E4E1-C130-5247-A2B9-4D6A5CCC6DF2}"/>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4" name="Content Placeholder 2"/>
          <p:cNvSpPr>
            <a:spLocks noGrp="1"/>
          </p:cNvSpPr>
          <p:nvPr userDrawn="1">
            <p:ph sz="half" idx="2"/>
          </p:nvPr>
        </p:nvSpPr>
        <p:spPr>
          <a:xfrm>
            <a:off x="457200" y="1235075"/>
            <a:ext cx="3557016" cy="4891089"/>
          </a:xfrm>
          <a:ln w="3175">
            <a:solidFill>
              <a:srgbClr val="172430"/>
            </a:solidFill>
          </a:ln>
        </p:spPr>
        <p:txBody>
          <a:bodyPr lIns="91440" tIns="548640" rIns="91440" bIns="91440">
            <a:norm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3"/>
          <p:cNvSpPr>
            <a:spLocks noGrp="1"/>
          </p:cNvSpPr>
          <p:nvPr userDrawn="1">
            <p:ph type="body" idx="1" hasCustomPrompt="1"/>
          </p:nvPr>
        </p:nvSpPr>
        <p:spPr>
          <a:xfrm>
            <a:off x="457200" y="1235074"/>
            <a:ext cx="3557016"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6" name="Content Placeholder 4"/>
          <p:cNvSpPr>
            <a:spLocks noGrp="1"/>
          </p:cNvSpPr>
          <p:nvPr userDrawn="1">
            <p:ph sz="quarter" idx="4"/>
          </p:nvPr>
        </p:nvSpPr>
        <p:spPr>
          <a:xfrm>
            <a:off x="4317492" y="1235075"/>
            <a:ext cx="3557016" cy="4891089"/>
          </a:xfrm>
          <a:ln w="3175">
            <a:solidFill>
              <a:srgbClr val="172430"/>
            </a:solidFill>
          </a:ln>
        </p:spPr>
        <p:txBody>
          <a:bodyPr lIns="91440" tIns="548640" rIns="91440" bIns="91440">
            <a:norm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userDrawn="1">
            <p:ph type="body" sz="quarter" idx="3" hasCustomPrompt="1"/>
          </p:nvPr>
        </p:nvSpPr>
        <p:spPr>
          <a:xfrm>
            <a:off x="4317492" y="1235074"/>
            <a:ext cx="3557016"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12" name="Content Placeholder 6">
            <a:extLst>
              <a:ext uri="{FF2B5EF4-FFF2-40B4-BE49-F238E27FC236}">
                <a16:creationId xmlns:a16="http://schemas.microsoft.com/office/drawing/2014/main" id="{853F1D21-3608-5140-B442-7A9F5E456F4C}"/>
              </a:ext>
            </a:extLst>
          </p:cNvPr>
          <p:cNvSpPr>
            <a:spLocks noGrp="1"/>
          </p:cNvSpPr>
          <p:nvPr userDrawn="1">
            <p:ph sz="quarter" idx="12"/>
          </p:nvPr>
        </p:nvSpPr>
        <p:spPr>
          <a:xfrm>
            <a:off x="8177784" y="1235075"/>
            <a:ext cx="3557016" cy="4891089"/>
          </a:xfrm>
          <a:ln w="3175">
            <a:solidFill>
              <a:srgbClr val="172430"/>
            </a:solidFill>
          </a:ln>
        </p:spPr>
        <p:txBody>
          <a:bodyPr lIns="91440" tIns="548640" rIns="91440" bIns="91440">
            <a:norm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755AB54-00F7-B449-AF3F-F5E916C8F342}"/>
              </a:ext>
            </a:extLst>
          </p:cNvPr>
          <p:cNvSpPr>
            <a:spLocks noGrp="1"/>
          </p:cNvSpPr>
          <p:nvPr userDrawn="1">
            <p:ph type="body" sz="quarter" idx="13" hasCustomPrompt="1"/>
          </p:nvPr>
        </p:nvSpPr>
        <p:spPr>
          <a:xfrm>
            <a:off x="8177784" y="1235074"/>
            <a:ext cx="3557016"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16" name="Footnotes">
            <a:extLst>
              <a:ext uri="{FF2B5EF4-FFF2-40B4-BE49-F238E27FC236}">
                <a16:creationId xmlns:a16="http://schemas.microsoft.com/office/drawing/2014/main" id="{2A4A52FE-A7FE-EA47-ABCE-61876C006C9B}"/>
              </a:ext>
            </a:extLst>
          </p:cNvPr>
          <p:cNvSpPr>
            <a:spLocks noGrp="1"/>
          </p:cNvSpPr>
          <p:nvPr userDrawn="1">
            <p:ph type="body" sz="quarter" idx="14" hasCustomPrompt="1"/>
          </p:nvPr>
        </p:nvSpPr>
        <p:spPr>
          <a:xfrm>
            <a:off x="457201" y="6217920"/>
            <a:ext cx="11277600"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
        <p:nvSpPr>
          <p:cNvPr id="20" name="Freeform: Shape 19">
            <a:extLst>
              <a:ext uri="{FF2B5EF4-FFF2-40B4-BE49-F238E27FC236}">
                <a16:creationId xmlns:a16="http://schemas.microsoft.com/office/drawing/2014/main" id="{C6844A58-A44C-48B8-B6A5-19EA61B63BAD}"/>
              </a:ext>
            </a:extLst>
          </p:cNvPr>
          <p:cNvSpPr/>
          <p:nvPr userDrawn="1"/>
        </p:nvSpPr>
        <p:spPr>
          <a:xfrm>
            <a:off x="470154" y="829818"/>
            <a:ext cx="11261598" cy="131826"/>
          </a:xfrm>
          <a:custGeom>
            <a:avLst/>
            <a:gdLst>
              <a:gd name="connsiteX0" fmla="*/ 8491728 w 8491728"/>
              <a:gd name="connsiteY0" fmla="*/ 121920 h 128016"/>
              <a:gd name="connsiteX1" fmla="*/ 7888224 w 8491728"/>
              <a:gd name="connsiteY1" fmla="*/ 121920 h 128016"/>
              <a:gd name="connsiteX2" fmla="*/ 7766304 w 8491728"/>
              <a:gd name="connsiteY2" fmla="*/ 0 h 128016"/>
              <a:gd name="connsiteX3" fmla="*/ 7638288 w 8491728"/>
              <a:gd name="connsiteY3" fmla="*/ 128016 h 128016"/>
              <a:gd name="connsiteX4" fmla="*/ 0 w 8491728"/>
              <a:gd name="connsiteY4" fmla="*/ 128016 h 128016"/>
              <a:gd name="connsiteX0" fmla="*/ 8491728 w 8491728"/>
              <a:gd name="connsiteY0" fmla="*/ 12192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8491728 w 8491728"/>
              <a:gd name="connsiteY0" fmla="*/ 133350 h 133350"/>
              <a:gd name="connsiteX1" fmla="*/ 7893939 w 8491728"/>
              <a:gd name="connsiteY1" fmla="*/ 129540 h 133350"/>
              <a:gd name="connsiteX2" fmla="*/ 7766304 w 8491728"/>
              <a:gd name="connsiteY2" fmla="*/ 0 h 133350"/>
              <a:gd name="connsiteX3" fmla="*/ 7638288 w 8491728"/>
              <a:gd name="connsiteY3" fmla="*/ 128016 h 133350"/>
              <a:gd name="connsiteX4" fmla="*/ 0 w 8491728"/>
              <a:gd name="connsiteY4" fmla="*/ 128016 h 133350"/>
              <a:gd name="connsiteX0" fmla="*/ 8489823 w 8489823"/>
              <a:gd name="connsiteY0" fmla="*/ 127635 h 129540"/>
              <a:gd name="connsiteX1" fmla="*/ 7893939 w 8489823"/>
              <a:gd name="connsiteY1" fmla="*/ 129540 h 129540"/>
              <a:gd name="connsiteX2" fmla="*/ 7766304 w 8489823"/>
              <a:gd name="connsiteY2" fmla="*/ 0 h 129540"/>
              <a:gd name="connsiteX3" fmla="*/ 7638288 w 8489823"/>
              <a:gd name="connsiteY3" fmla="*/ 128016 h 129540"/>
              <a:gd name="connsiteX4" fmla="*/ 0 w 8489823"/>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5730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6013 w 8486013"/>
              <a:gd name="connsiteY0" fmla="*/ 127635 h 129540"/>
              <a:gd name="connsiteX1" fmla="*/ 7893939 w 8486013"/>
              <a:gd name="connsiteY1" fmla="*/ 129540 h 129540"/>
              <a:gd name="connsiteX2" fmla="*/ 7766304 w 8486013"/>
              <a:gd name="connsiteY2" fmla="*/ 0 h 129540"/>
              <a:gd name="connsiteX3" fmla="*/ 7638288 w 8486013"/>
              <a:gd name="connsiteY3" fmla="*/ 128016 h 129540"/>
              <a:gd name="connsiteX4" fmla="*/ 0 w 8486013"/>
              <a:gd name="connsiteY4" fmla="*/ 128016 h 129540"/>
              <a:gd name="connsiteX0" fmla="*/ 8493633 w 8493633"/>
              <a:gd name="connsiteY0" fmla="*/ 127635 h 129540"/>
              <a:gd name="connsiteX1" fmla="*/ 7893939 w 8493633"/>
              <a:gd name="connsiteY1" fmla="*/ 129540 h 129540"/>
              <a:gd name="connsiteX2" fmla="*/ 7766304 w 8493633"/>
              <a:gd name="connsiteY2" fmla="*/ 0 h 129540"/>
              <a:gd name="connsiteX3" fmla="*/ 7638288 w 8493633"/>
              <a:gd name="connsiteY3" fmla="*/ 128016 h 129540"/>
              <a:gd name="connsiteX4" fmla="*/ 0 w 8493633"/>
              <a:gd name="connsiteY4" fmla="*/ 128016 h 129540"/>
              <a:gd name="connsiteX0" fmla="*/ 8493633 w 8493633"/>
              <a:gd name="connsiteY0" fmla="*/ 133350 h 133350"/>
              <a:gd name="connsiteX1" fmla="*/ 7893939 w 8493633"/>
              <a:gd name="connsiteY1" fmla="*/ 129540 h 133350"/>
              <a:gd name="connsiteX2" fmla="*/ 7766304 w 8493633"/>
              <a:gd name="connsiteY2" fmla="*/ 0 h 133350"/>
              <a:gd name="connsiteX3" fmla="*/ 7638288 w 8493633"/>
              <a:gd name="connsiteY3" fmla="*/ 128016 h 133350"/>
              <a:gd name="connsiteX4" fmla="*/ 0 w 8493633"/>
              <a:gd name="connsiteY4" fmla="*/ 128016 h 133350"/>
              <a:gd name="connsiteX0" fmla="*/ 8487918 w 8487918"/>
              <a:gd name="connsiteY0" fmla="*/ 9334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91728 w 8491728"/>
              <a:gd name="connsiteY0" fmla="*/ 12954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11261598 w 11261598"/>
              <a:gd name="connsiteY0" fmla="*/ 129540 h 131826"/>
              <a:gd name="connsiteX1" fmla="*/ 10663809 w 11261598"/>
              <a:gd name="connsiteY1" fmla="*/ 129540 h 131826"/>
              <a:gd name="connsiteX2" fmla="*/ 10536174 w 11261598"/>
              <a:gd name="connsiteY2" fmla="*/ 0 h 131826"/>
              <a:gd name="connsiteX3" fmla="*/ 10408158 w 11261598"/>
              <a:gd name="connsiteY3" fmla="*/ 128016 h 131826"/>
              <a:gd name="connsiteX4" fmla="*/ 0 w 11261598"/>
              <a:gd name="connsiteY4" fmla="*/ 131826 h 13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598" h="131826">
                <a:moveTo>
                  <a:pt x="11261598" y="129540"/>
                </a:moveTo>
                <a:lnTo>
                  <a:pt x="10663809" y="129540"/>
                </a:lnTo>
                <a:lnTo>
                  <a:pt x="10536174" y="0"/>
                </a:lnTo>
                <a:lnTo>
                  <a:pt x="10408158" y="128016"/>
                </a:lnTo>
                <a:lnTo>
                  <a:pt x="0" y="131826"/>
                </a:lnTo>
              </a:path>
            </a:pathLst>
          </a:custGeom>
          <a:noFill/>
          <a:ln w="12700">
            <a:solidFill>
              <a:schemeClr val="tx2"/>
            </a:solidFill>
          </a:ln>
        </p:spPr>
        <p:style>
          <a:lnRef idx="0">
            <a:schemeClr val="accent1"/>
          </a:lnRef>
          <a:fillRef idx="1">
            <a:schemeClr val="accent1"/>
          </a:fillRef>
          <a:effectRef idx="0">
            <a:srgbClr val="000000"/>
          </a:effectRef>
          <a:fontRef idx="minor">
            <a:schemeClr val="lt2"/>
          </a:fontRef>
        </p:style>
        <p:txBody>
          <a:bodyPr rtlCol="0" anchor="ctr"/>
          <a:lstStyle/>
          <a:p>
            <a:pPr algn="ctr"/>
            <a:endParaRPr lang="en-US"/>
          </a:p>
        </p:txBody>
      </p:sp>
    </p:spTree>
    <p:extLst>
      <p:ext uri="{BB962C8B-B14F-4D97-AF65-F5344CB8AC3E}">
        <p14:creationId xmlns:p14="http://schemas.microsoft.com/office/powerpoint/2010/main" val="2072381575"/>
      </p:ext>
    </p:extLst>
  </p:cSld>
  <p:clrMapOvr>
    <a:masterClrMapping/>
  </p:clrMapOvr>
  <p:extLst>
    <p:ext uri="{DCECCB84-F9BA-43D5-87BE-67443E8EF086}">
      <p15:sldGuideLst xmlns:p15="http://schemas.microsoft.com/office/powerpoint/2012/main">
        <p15:guide id="1" pos="2528" userDrawn="1">
          <p15:clr>
            <a:srgbClr val="FBAE40"/>
          </p15:clr>
        </p15:guide>
        <p15:guide id="2" pos="2720" userDrawn="1">
          <p15:clr>
            <a:srgbClr val="FBAE40"/>
          </p15:clr>
        </p15:guide>
        <p15:guide id="3" orient="horz" pos="778" userDrawn="1">
          <p15:clr>
            <a:srgbClr val="FBAE40"/>
          </p15:clr>
        </p15:guide>
        <p15:guide id="6" orient="horz" pos="3859" userDrawn="1">
          <p15:clr>
            <a:srgbClr val="FBAE40"/>
          </p15:clr>
        </p15:guide>
        <p15:guide id="7" pos="288" userDrawn="1">
          <p15:clr>
            <a:srgbClr val="FBAE40"/>
          </p15:clr>
        </p15:guide>
        <p15:guide id="8" pos="7392" userDrawn="1">
          <p15:clr>
            <a:srgbClr val="FBAE40"/>
          </p15:clr>
        </p15:guide>
        <p15:guide id="9" orient="horz" pos="202" userDrawn="1">
          <p15:clr>
            <a:srgbClr val="FBAE40"/>
          </p15:clr>
        </p15:guide>
        <p15:guide id="10" orient="horz" pos="4118" userDrawn="1">
          <p15:clr>
            <a:srgbClr val="FBAE40"/>
          </p15:clr>
        </p15:guide>
        <p15:guide id="11" pos="4960" userDrawn="1">
          <p15:clr>
            <a:srgbClr val="FBAE40"/>
          </p15:clr>
        </p15:guide>
        <p15:guide id="12" pos="515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D9F-E126-4A6F-ADD7-89B9A71894A3}"/>
              </a:ext>
            </a:extLst>
          </p:cNvPr>
          <p:cNvSpPr>
            <a:spLocks noGrp="1"/>
          </p:cNvSpPr>
          <p:nvPr>
            <p:ph type="title" hasCustomPrompt="1"/>
          </p:nvPr>
        </p:nvSpPr>
        <p:spPr/>
        <p:txBody>
          <a:bodyPr/>
          <a:lstStyle>
            <a:lvl1pPr>
              <a:defRPr/>
            </a:lvl1pPr>
          </a:lstStyle>
          <a:p>
            <a:r>
              <a:rPr lang="en-US" dirty="0"/>
              <a:t>[Slide title]</a:t>
            </a:r>
          </a:p>
        </p:txBody>
      </p:sp>
      <p:pic>
        <p:nvPicPr>
          <p:cNvPr id="23" name="Nexus">
            <a:extLst>
              <a:ext uri="{FF2B5EF4-FFF2-40B4-BE49-F238E27FC236}">
                <a16:creationId xmlns:a16="http://schemas.microsoft.com/office/drawing/2014/main" id="{66648DA1-3A38-AE40-A576-D01AA8BA7327}"/>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4" name="Content Placeholder 2"/>
          <p:cNvSpPr>
            <a:spLocks noGrp="1"/>
          </p:cNvSpPr>
          <p:nvPr userDrawn="1">
            <p:ph sz="half" idx="2"/>
          </p:nvPr>
        </p:nvSpPr>
        <p:spPr>
          <a:xfrm>
            <a:off x="457200" y="1235073"/>
            <a:ext cx="5486400" cy="2313432"/>
          </a:xfrm>
          <a:ln w="3175">
            <a:solidFill>
              <a:srgbClr val="172430"/>
            </a:solidFill>
          </a:ln>
        </p:spPr>
        <p:txBody>
          <a:bodyPr lIns="91440" tIns="548640" rIns="91440" bIns="274320">
            <a:no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3"/>
          <p:cNvSpPr>
            <a:spLocks noGrp="1"/>
          </p:cNvSpPr>
          <p:nvPr userDrawn="1">
            <p:ph type="body" idx="1" hasCustomPrompt="1"/>
          </p:nvPr>
        </p:nvSpPr>
        <p:spPr>
          <a:xfrm>
            <a:off x="457200" y="1235074"/>
            <a:ext cx="5486400"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6" name="Content Placeholder 4"/>
          <p:cNvSpPr>
            <a:spLocks noGrp="1"/>
          </p:cNvSpPr>
          <p:nvPr userDrawn="1">
            <p:ph sz="quarter" idx="4"/>
          </p:nvPr>
        </p:nvSpPr>
        <p:spPr>
          <a:xfrm>
            <a:off x="6244505" y="1235073"/>
            <a:ext cx="5486400" cy="2313432"/>
          </a:xfrm>
          <a:ln w="3175">
            <a:solidFill>
              <a:srgbClr val="172430"/>
            </a:solidFill>
          </a:ln>
        </p:spPr>
        <p:txBody>
          <a:bodyPr lIns="91440" tIns="548640" rIns="91440" bIns="274320">
            <a:no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userDrawn="1">
            <p:ph type="body" sz="quarter" idx="3" hasCustomPrompt="1"/>
          </p:nvPr>
        </p:nvSpPr>
        <p:spPr>
          <a:xfrm>
            <a:off x="6244505" y="1235074"/>
            <a:ext cx="5486400"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12" name="Content Placeholder 6">
            <a:extLst>
              <a:ext uri="{FF2B5EF4-FFF2-40B4-BE49-F238E27FC236}">
                <a16:creationId xmlns:a16="http://schemas.microsoft.com/office/drawing/2014/main" id="{9E1FF32A-E49E-3146-9819-F9875DCE8689}"/>
              </a:ext>
            </a:extLst>
          </p:cNvPr>
          <p:cNvSpPr>
            <a:spLocks noGrp="1"/>
          </p:cNvSpPr>
          <p:nvPr userDrawn="1">
            <p:ph sz="quarter" idx="12"/>
          </p:nvPr>
        </p:nvSpPr>
        <p:spPr>
          <a:xfrm>
            <a:off x="457200" y="3812731"/>
            <a:ext cx="5486400" cy="2313432"/>
          </a:xfrm>
          <a:ln w="3175">
            <a:solidFill>
              <a:srgbClr val="172430"/>
            </a:solidFill>
          </a:ln>
        </p:spPr>
        <p:txBody>
          <a:bodyPr lIns="91440" tIns="548640" rIns="91440" bIns="274320">
            <a:no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31ABB531-5D84-0744-85A0-A23FEB229CBB}"/>
              </a:ext>
            </a:extLst>
          </p:cNvPr>
          <p:cNvSpPr>
            <a:spLocks noGrp="1"/>
          </p:cNvSpPr>
          <p:nvPr userDrawn="1">
            <p:ph type="body" sz="quarter" idx="13" hasCustomPrompt="1"/>
          </p:nvPr>
        </p:nvSpPr>
        <p:spPr>
          <a:xfrm>
            <a:off x="457200" y="3812731"/>
            <a:ext cx="5486400" cy="369332"/>
          </a:xfrm>
          <a:solidFill>
            <a:schemeClr val="accent1"/>
          </a:solidFill>
        </p:spPr>
        <p:txBody>
          <a:bodyPr wrap="square"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16" name="Content Placeholder 8">
            <a:extLst>
              <a:ext uri="{FF2B5EF4-FFF2-40B4-BE49-F238E27FC236}">
                <a16:creationId xmlns:a16="http://schemas.microsoft.com/office/drawing/2014/main" id="{EDCF1356-9E0E-D545-930B-84BF5FC2CB87}"/>
              </a:ext>
            </a:extLst>
          </p:cNvPr>
          <p:cNvSpPr>
            <a:spLocks noGrp="1"/>
          </p:cNvSpPr>
          <p:nvPr userDrawn="1">
            <p:ph sz="quarter" idx="14"/>
          </p:nvPr>
        </p:nvSpPr>
        <p:spPr>
          <a:xfrm>
            <a:off x="6245352" y="3812731"/>
            <a:ext cx="5486400" cy="2313432"/>
          </a:xfrm>
          <a:ln w="3175">
            <a:solidFill>
              <a:srgbClr val="172430"/>
            </a:solidFill>
          </a:ln>
        </p:spPr>
        <p:txBody>
          <a:bodyPr lIns="91440" tIns="548640" rIns="91440" bIns="274320">
            <a:no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9">
            <a:extLst>
              <a:ext uri="{FF2B5EF4-FFF2-40B4-BE49-F238E27FC236}">
                <a16:creationId xmlns:a16="http://schemas.microsoft.com/office/drawing/2014/main" id="{F1353700-7CC2-AB4A-9829-6013F9611EDB}"/>
              </a:ext>
            </a:extLst>
          </p:cNvPr>
          <p:cNvSpPr>
            <a:spLocks noGrp="1"/>
          </p:cNvSpPr>
          <p:nvPr userDrawn="1">
            <p:ph type="body" sz="quarter" idx="15" hasCustomPrompt="1"/>
          </p:nvPr>
        </p:nvSpPr>
        <p:spPr>
          <a:xfrm>
            <a:off x="6245352" y="3812731"/>
            <a:ext cx="5486400"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18" name="Footnotes">
            <a:extLst>
              <a:ext uri="{FF2B5EF4-FFF2-40B4-BE49-F238E27FC236}">
                <a16:creationId xmlns:a16="http://schemas.microsoft.com/office/drawing/2014/main" id="{4D401919-F5C1-AC41-B76A-F53EA477E452}"/>
              </a:ext>
            </a:extLst>
          </p:cNvPr>
          <p:cNvSpPr>
            <a:spLocks noGrp="1"/>
          </p:cNvSpPr>
          <p:nvPr userDrawn="1">
            <p:ph type="body" sz="quarter" idx="16" hasCustomPrompt="1"/>
          </p:nvPr>
        </p:nvSpPr>
        <p:spPr>
          <a:xfrm>
            <a:off x="457201" y="6217920"/>
            <a:ext cx="11277600"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
        <p:nvSpPr>
          <p:cNvPr id="19" name="Freeform: Shape 18">
            <a:extLst>
              <a:ext uri="{FF2B5EF4-FFF2-40B4-BE49-F238E27FC236}">
                <a16:creationId xmlns:a16="http://schemas.microsoft.com/office/drawing/2014/main" id="{ECFD1CBB-E263-4801-8EA0-96D0C403D575}"/>
              </a:ext>
            </a:extLst>
          </p:cNvPr>
          <p:cNvSpPr/>
          <p:nvPr userDrawn="1"/>
        </p:nvSpPr>
        <p:spPr>
          <a:xfrm>
            <a:off x="470154" y="829818"/>
            <a:ext cx="11261598" cy="131826"/>
          </a:xfrm>
          <a:custGeom>
            <a:avLst/>
            <a:gdLst>
              <a:gd name="connsiteX0" fmla="*/ 8491728 w 8491728"/>
              <a:gd name="connsiteY0" fmla="*/ 121920 h 128016"/>
              <a:gd name="connsiteX1" fmla="*/ 7888224 w 8491728"/>
              <a:gd name="connsiteY1" fmla="*/ 121920 h 128016"/>
              <a:gd name="connsiteX2" fmla="*/ 7766304 w 8491728"/>
              <a:gd name="connsiteY2" fmla="*/ 0 h 128016"/>
              <a:gd name="connsiteX3" fmla="*/ 7638288 w 8491728"/>
              <a:gd name="connsiteY3" fmla="*/ 128016 h 128016"/>
              <a:gd name="connsiteX4" fmla="*/ 0 w 8491728"/>
              <a:gd name="connsiteY4" fmla="*/ 128016 h 128016"/>
              <a:gd name="connsiteX0" fmla="*/ 8491728 w 8491728"/>
              <a:gd name="connsiteY0" fmla="*/ 12192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8491728 w 8491728"/>
              <a:gd name="connsiteY0" fmla="*/ 133350 h 133350"/>
              <a:gd name="connsiteX1" fmla="*/ 7893939 w 8491728"/>
              <a:gd name="connsiteY1" fmla="*/ 129540 h 133350"/>
              <a:gd name="connsiteX2" fmla="*/ 7766304 w 8491728"/>
              <a:gd name="connsiteY2" fmla="*/ 0 h 133350"/>
              <a:gd name="connsiteX3" fmla="*/ 7638288 w 8491728"/>
              <a:gd name="connsiteY3" fmla="*/ 128016 h 133350"/>
              <a:gd name="connsiteX4" fmla="*/ 0 w 8491728"/>
              <a:gd name="connsiteY4" fmla="*/ 128016 h 133350"/>
              <a:gd name="connsiteX0" fmla="*/ 8489823 w 8489823"/>
              <a:gd name="connsiteY0" fmla="*/ 127635 h 129540"/>
              <a:gd name="connsiteX1" fmla="*/ 7893939 w 8489823"/>
              <a:gd name="connsiteY1" fmla="*/ 129540 h 129540"/>
              <a:gd name="connsiteX2" fmla="*/ 7766304 w 8489823"/>
              <a:gd name="connsiteY2" fmla="*/ 0 h 129540"/>
              <a:gd name="connsiteX3" fmla="*/ 7638288 w 8489823"/>
              <a:gd name="connsiteY3" fmla="*/ 128016 h 129540"/>
              <a:gd name="connsiteX4" fmla="*/ 0 w 8489823"/>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5730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6013 w 8486013"/>
              <a:gd name="connsiteY0" fmla="*/ 127635 h 129540"/>
              <a:gd name="connsiteX1" fmla="*/ 7893939 w 8486013"/>
              <a:gd name="connsiteY1" fmla="*/ 129540 h 129540"/>
              <a:gd name="connsiteX2" fmla="*/ 7766304 w 8486013"/>
              <a:gd name="connsiteY2" fmla="*/ 0 h 129540"/>
              <a:gd name="connsiteX3" fmla="*/ 7638288 w 8486013"/>
              <a:gd name="connsiteY3" fmla="*/ 128016 h 129540"/>
              <a:gd name="connsiteX4" fmla="*/ 0 w 8486013"/>
              <a:gd name="connsiteY4" fmla="*/ 128016 h 129540"/>
              <a:gd name="connsiteX0" fmla="*/ 8493633 w 8493633"/>
              <a:gd name="connsiteY0" fmla="*/ 127635 h 129540"/>
              <a:gd name="connsiteX1" fmla="*/ 7893939 w 8493633"/>
              <a:gd name="connsiteY1" fmla="*/ 129540 h 129540"/>
              <a:gd name="connsiteX2" fmla="*/ 7766304 w 8493633"/>
              <a:gd name="connsiteY2" fmla="*/ 0 h 129540"/>
              <a:gd name="connsiteX3" fmla="*/ 7638288 w 8493633"/>
              <a:gd name="connsiteY3" fmla="*/ 128016 h 129540"/>
              <a:gd name="connsiteX4" fmla="*/ 0 w 8493633"/>
              <a:gd name="connsiteY4" fmla="*/ 128016 h 129540"/>
              <a:gd name="connsiteX0" fmla="*/ 8493633 w 8493633"/>
              <a:gd name="connsiteY0" fmla="*/ 133350 h 133350"/>
              <a:gd name="connsiteX1" fmla="*/ 7893939 w 8493633"/>
              <a:gd name="connsiteY1" fmla="*/ 129540 h 133350"/>
              <a:gd name="connsiteX2" fmla="*/ 7766304 w 8493633"/>
              <a:gd name="connsiteY2" fmla="*/ 0 h 133350"/>
              <a:gd name="connsiteX3" fmla="*/ 7638288 w 8493633"/>
              <a:gd name="connsiteY3" fmla="*/ 128016 h 133350"/>
              <a:gd name="connsiteX4" fmla="*/ 0 w 8493633"/>
              <a:gd name="connsiteY4" fmla="*/ 128016 h 133350"/>
              <a:gd name="connsiteX0" fmla="*/ 8487918 w 8487918"/>
              <a:gd name="connsiteY0" fmla="*/ 9334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91728 w 8491728"/>
              <a:gd name="connsiteY0" fmla="*/ 12954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11261598 w 11261598"/>
              <a:gd name="connsiteY0" fmla="*/ 129540 h 131826"/>
              <a:gd name="connsiteX1" fmla="*/ 10663809 w 11261598"/>
              <a:gd name="connsiteY1" fmla="*/ 129540 h 131826"/>
              <a:gd name="connsiteX2" fmla="*/ 10536174 w 11261598"/>
              <a:gd name="connsiteY2" fmla="*/ 0 h 131826"/>
              <a:gd name="connsiteX3" fmla="*/ 10408158 w 11261598"/>
              <a:gd name="connsiteY3" fmla="*/ 128016 h 131826"/>
              <a:gd name="connsiteX4" fmla="*/ 0 w 11261598"/>
              <a:gd name="connsiteY4" fmla="*/ 131826 h 13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598" h="131826">
                <a:moveTo>
                  <a:pt x="11261598" y="129540"/>
                </a:moveTo>
                <a:lnTo>
                  <a:pt x="10663809" y="129540"/>
                </a:lnTo>
                <a:lnTo>
                  <a:pt x="10536174" y="0"/>
                </a:lnTo>
                <a:lnTo>
                  <a:pt x="10408158" y="128016"/>
                </a:lnTo>
                <a:lnTo>
                  <a:pt x="0" y="131826"/>
                </a:lnTo>
              </a:path>
            </a:pathLst>
          </a:custGeom>
          <a:noFill/>
          <a:ln w="12700">
            <a:solidFill>
              <a:schemeClr val="tx2"/>
            </a:solidFill>
          </a:ln>
        </p:spPr>
        <p:style>
          <a:lnRef idx="0">
            <a:schemeClr val="accent1"/>
          </a:lnRef>
          <a:fillRef idx="1">
            <a:schemeClr val="accent1"/>
          </a:fillRef>
          <a:effectRef idx="0">
            <a:srgbClr val="000000"/>
          </a:effectRef>
          <a:fontRef idx="minor">
            <a:schemeClr val="lt2"/>
          </a:fontRef>
        </p:style>
        <p:txBody>
          <a:bodyPr rtlCol="0" anchor="ctr"/>
          <a:lstStyle/>
          <a:p>
            <a:pPr algn="ctr"/>
            <a:endParaRPr lang="en-US"/>
          </a:p>
        </p:txBody>
      </p:sp>
    </p:spTree>
    <p:extLst>
      <p:ext uri="{BB962C8B-B14F-4D97-AF65-F5344CB8AC3E}">
        <p14:creationId xmlns:p14="http://schemas.microsoft.com/office/powerpoint/2010/main" val="97702681"/>
      </p:ext>
    </p:extLst>
  </p:cSld>
  <p:clrMapOvr>
    <a:masterClrMapping/>
  </p:clrMapOvr>
  <p:extLst>
    <p:ext uri="{DCECCB84-F9BA-43D5-87BE-67443E8EF086}">
      <p15:sldGuideLst xmlns:p15="http://schemas.microsoft.com/office/powerpoint/2012/main">
        <p15:guide id="1" pos="3744" userDrawn="1">
          <p15:clr>
            <a:srgbClr val="FBAE40"/>
          </p15:clr>
        </p15:guide>
        <p15:guide id="2" pos="3936" userDrawn="1">
          <p15:clr>
            <a:srgbClr val="FBAE40"/>
          </p15:clr>
        </p15:guide>
        <p15:guide id="3" orient="horz" pos="778" userDrawn="1">
          <p15:clr>
            <a:srgbClr val="FBAE40"/>
          </p15:clr>
        </p15:guide>
        <p15:guide id="6" orient="horz" pos="3859" userDrawn="1">
          <p15:clr>
            <a:srgbClr val="FBAE40"/>
          </p15:clr>
        </p15:guide>
        <p15:guide id="7" pos="288" userDrawn="1">
          <p15:clr>
            <a:srgbClr val="FBAE40"/>
          </p15:clr>
        </p15:guide>
        <p15:guide id="8" pos="7392" userDrawn="1">
          <p15:clr>
            <a:srgbClr val="FBAE40"/>
          </p15:clr>
        </p15:guide>
        <p15:guide id="9" orient="horz" pos="202" userDrawn="1">
          <p15:clr>
            <a:srgbClr val="FBAE40"/>
          </p15:clr>
        </p15:guide>
        <p15:guide id="10" orient="horz" pos="411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Four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D9F-E126-4A6F-ADD7-89B9A71894A3}"/>
              </a:ext>
            </a:extLst>
          </p:cNvPr>
          <p:cNvSpPr>
            <a:spLocks noGrp="1"/>
          </p:cNvSpPr>
          <p:nvPr>
            <p:ph type="title" hasCustomPrompt="1"/>
          </p:nvPr>
        </p:nvSpPr>
        <p:spPr/>
        <p:txBody>
          <a:bodyPr/>
          <a:lstStyle>
            <a:lvl1pPr>
              <a:defRPr/>
            </a:lvl1pPr>
          </a:lstStyle>
          <a:p>
            <a:r>
              <a:rPr lang="en-US" dirty="0"/>
              <a:t>[Slide title]</a:t>
            </a:r>
          </a:p>
        </p:txBody>
      </p:sp>
      <p:pic>
        <p:nvPicPr>
          <p:cNvPr id="24" name="Nexus">
            <a:extLst>
              <a:ext uri="{FF2B5EF4-FFF2-40B4-BE49-F238E27FC236}">
                <a16:creationId xmlns:a16="http://schemas.microsoft.com/office/drawing/2014/main" id="{AD9FFFE6-3228-BF4E-858B-43900EEBEB2A}"/>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20" name="Text Placeholder 2">
            <a:extLst>
              <a:ext uri="{FF2B5EF4-FFF2-40B4-BE49-F238E27FC236}">
                <a16:creationId xmlns:a16="http://schemas.microsoft.com/office/drawing/2014/main" id="{AD739A8D-8980-8C48-8D0D-7056E2553504}"/>
              </a:ext>
            </a:extLst>
          </p:cNvPr>
          <p:cNvSpPr>
            <a:spLocks noGrp="1"/>
          </p:cNvSpPr>
          <p:nvPr userDrawn="1">
            <p:ph type="body" sz="quarter" idx="16"/>
          </p:nvPr>
        </p:nvSpPr>
        <p:spPr>
          <a:xfrm>
            <a:off x="457200" y="1235076"/>
            <a:ext cx="11277600" cy="639444"/>
          </a:xfrm>
        </p:spPr>
        <p:txBody>
          <a:bodyPr/>
          <a:lstStyle/>
          <a:p>
            <a:pPr lvl="0"/>
            <a:r>
              <a:rPr lang="en-US"/>
              <a:t>Click to edit Master text styles</a:t>
            </a:r>
          </a:p>
        </p:txBody>
      </p:sp>
      <p:sp>
        <p:nvSpPr>
          <p:cNvPr id="4" name="Content Placeholder 2"/>
          <p:cNvSpPr>
            <a:spLocks noGrp="1"/>
          </p:cNvSpPr>
          <p:nvPr userDrawn="1">
            <p:ph sz="half" idx="2"/>
          </p:nvPr>
        </p:nvSpPr>
        <p:spPr>
          <a:xfrm>
            <a:off x="457200" y="1920240"/>
            <a:ext cx="5486400" cy="1965960"/>
          </a:xfrm>
          <a:ln w="3175">
            <a:solidFill>
              <a:srgbClr val="172430"/>
            </a:solidFill>
          </a:ln>
        </p:spPr>
        <p:txBody>
          <a:bodyPr lIns="91440" tIns="548640" rIns="91440" bIns="274320">
            <a:no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3"/>
          <p:cNvSpPr>
            <a:spLocks noGrp="1"/>
          </p:cNvSpPr>
          <p:nvPr userDrawn="1">
            <p:ph type="body" idx="1" hasCustomPrompt="1"/>
          </p:nvPr>
        </p:nvSpPr>
        <p:spPr>
          <a:xfrm>
            <a:off x="457200" y="1920240"/>
            <a:ext cx="5486400"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6" name="Content Placeholder 4"/>
          <p:cNvSpPr>
            <a:spLocks noGrp="1"/>
          </p:cNvSpPr>
          <p:nvPr userDrawn="1">
            <p:ph sz="quarter" idx="4"/>
          </p:nvPr>
        </p:nvSpPr>
        <p:spPr>
          <a:xfrm>
            <a:off x="6244505" y="1920240"/>
            <a:ext cx="5486400" cy="1965960"/>
          </a:xfrm>
          <a:ln w="3175">
            <a:solidFill>
              <a:srgbClr val="172430"/>
            </a:solidFill>
          </a:ln>
        </p:spPr>
        <p:txBody>
          <a:bodyPr lIns="91440" tIns="548640" rIns="91440" bIns="274320">
            <a:no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userDrawn="1">
            <p:ph type="body" sz="quarter" idx="3" hasCustomPrompt="1"/>
          </p:nvPr>
        </p:nvSpPr>
        <p:spPr>
          <a:xfrm>
            <a:off x="6244505" y="1920240"/>
            <a:ext cx="5486400"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12" name="Content Placeholder 6">
            <a:extLst>
              <a:ext uri="{FF2B5EF4-FFF2-40B4-BE49-F238E27FC236}">
                <a16:creationId xmlns:a16="http://schemas.microsoft.com/office/drawing/2014/main" id="{9E1FF32A-E49E-3146-9819-F9875DCE8689}"/>
              </a:ext>
            </a:extLst>
          </p:cNvPr>
          <p:cNvSpPr>
            <a:spLocks noGrp="1"/>
          </p:cNvSpPr>
          <p:nvPr userDrawn="1">
            <p:ph sz="quarter" idx="12"/>
          </p:nvPr>
        </p:nvSpPr>
        <p:spPr>
          <a:xfrm>
            <a:off x="457200" y="4160203"/>
            <a:ext cx="5486400" cy="1965960"/>
          </a:xfrm>
          <a:ln w="3175">
            <a:solidFill>
              <a:srgbClr val="172430"/>
            </a:solidFill>
          </a:ln>
        </p:spPr>
        <p:txBody>
          <a:bodyPr lIns="91440" tIns="548640" rIns="91440" bIns="274320">
            <a:no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31ABB531-5D84-0744-85A0-A23FEB229CBB}"/>
              </a:ext>
            </a:extLst>
          </p:cNvPr>
          <p:cNvSpPr>
            <a:spLocks noGrp="1"/>
          </p:cNvSpPr>
          <p:nvPr userDrawn="1">
            <p:ph type="body" sz="quarter" idx="13" hasCustomPrompt="1"/>
          </p:nvPr>
        </p:nvSpPr>
        <p:spPr>
          <a:xfrm>
            <a:off x="457200" y="4160203"/>
            <a:ext cx="5486400"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16" name="Content Placeholder 8">
            <a:extLst>
              <a:ext uri="{FF2B5EF4-FFF2-40B4-BE49-F238E27FC236}">
                <a16:creationId xmlns:a16="http://schemas.microsoft.com/office/drawing/2014/main" id="{EDCF1356-9E0E-D545-930B-84BF5FC2CB87}"/>
              </a:ext>
            </a:extLst>
          </p:cNvPr>
          <p:cNvSpPr>
            <a:spLocks noGrp="1"/>
          </p:cNvSpPr>
          <p:nvPr userDrawn="1">
            <p:ph sz="quarter" idx="14"/>
          </p:nvPr>
        </p:nvSpPr>
        <p:spPr>
          <a:xfrm>
            <a:off x="6245352" y="4160203"/>
            <a:ext cx="5486400" cy="1965960"/>
          </a:xfrm>
          <a:ln w="3175">
            <a:solidFill>
              <a:srgbClr val="172430"/>
            </a:solidFill>
          </a:ln>
        </p:spPr>
        <p:txBody>
          <a:bodyPr lIns="91440" tIns="548640" rIns="91440" bIns="274320">
            <a:no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9">
            <a:extLst>
              <a:ext uri="{FF2B5EF4-FFF2-40B4-BE49-F238E27FC236}">
                <a16:creationId xmlns:a16="http://schemas.microsoft.com/office/drawing/2014/main" id="{F1353700-7CC2-AB4A-9829-6013F9611EDB}"/>
              </a:ext>
            </a:extLst>
          </p:cNvPr>
          <p:cNvSpPr>
            <a:spLocks noGrp="1"/>
          </p:cNvSpPr>
          <p:nvPr userDrawn="1">
            <p:ph type="body" sz="quarter" idx="15" hasCustomPrompt="1"/>
          </p:nvPr>
        </p:nvSpPr>
        <p:spPr>
          <a:xfrm>
            <a:off x="6245352" y="4160203"/>
            <a:ext cx="5486400"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18" name="Footnotes">
            <a:extLst>
              <a:ext uri="{FF2B5EF4-FFF2-40B4-BE49-F238E27FC236}">
                <a16:creationId xmlns:a16="http://schemas.microsoft.com/office/drawing/2014/main" id="{A6B0B1B4-7B78-3F4F-94A1-7A43C7163635}"/>
              </a:ext>
            </a:extLst>
          </p:cNvPr>
          <p:cNvSpPr>
            <a:spLocks noGrp="1"/>
          </p:cNvSpPr>
          <p:nvPr userDrawn="1">
            <p:ph type="body" sz="quarter" idx="17" hasCustomPrompt="1"/>
          </p:nvPr>
        </p:nvSpPr>
        <p:spPr>
          <a:xfrm>
            <a:off x="457201" y="6217920"/>
            <a:ext cx="11277600"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
        <p:nvSpPr>
          <p:cNvPr id="19" name="Freeform: Shape 18">
            <a:extLst>
              <a:ext uri="{FF2B5EF4-FFF2-40B4-BE49-F238E27FC236}">
                <a16:creationId xmlns:a16="http://schemas.microsoft.com/office/drawing/2014/main" id="{93C9BC13-313F-47B5-88A8-D5E4723BDF1A}"/>
              </a:ext>
            </a:extLst>
          </p:cNvPr>
          <p:cNvSpPr/>
          <p:nvPr userDrawn="1"/>
        </p:nvSpPr>
        <p:spPr>
          <a:xfrm>
            <a:off x="470154" y="829818"/>
            <a:ext cx="11261598" cy="131826"/>
          </a:xfrm>
          <a:custGeom>
            <a:avLst/>
            <a:gdLst>
              <a:gd name="connsiteX0" fmla="*/ 8491728 w 8491728"/>
              <a:gd name="connsiteY0" fmla="*/ 121920 h 128016"/>
              <a:gd name="connsiteX1" fmla="*/ 7888224 w 8491728"/>
              <a:gd name="connsiteY1" fmla="*/ 121920 h 128016"/>
              <a:gd name="connsiteX2" fmla="*/ 7766304 w 8491728"/>
              <a:gd name="connsiteY2" fmla="*/ 0 h 128016"/>
              <a:gd name="connsiteX3" fmla="*/ 7638288 w 8491728"/>
              <a:gd name="connsiteY3" fmla="*/ 128016 h 128016"/>
              <a:gd name="connsiteX4" fmla="*/ 0 w 8491728"/>
              <a:gd name="connsiteY4" fmla="*/ 128016 h 128016"/>
              <a:gd name="connsiteX0" fmla="*/ 8491728 w 8491728"/>
              <a:gd name="connsiteY0" fmla="*/ 12192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8491728 w 8491728"/>
              <a:gd name="connsiteY0" fmla="*/ 133350 h 133350"/>
              <a:gd name="connsiteX1" fmla="*/ 7893939 w 8491728"/>
              <a:gd name="connsiteY1" fmla="*/ 129540 h 133350"/>
              <a:gd name="connsiteX2" fmla="*/ 7766304 w 8491728"/>
              <a:gd name="connsiteY2" fmla="*/ 0 h 133350"/>
              <a:gd name="connsiteX3" fmla="*/ 7638288 w 8491728"/>
              <a:gd name="connsiteY3" fmla="*/ 128016 h 133350"/>
              <a:gd name="connsiteX4" fmla="*/ 0 w 8491728"/>
              <a:gd name="connsiteY4" fmla="*/ 128016 h 133350"/>
              <a:gd name="connsiteX0" fmla="*/ 8489823 w 8489823"/>
              <a:gd name="connsiteY0" fmla="*/ 127635 h 129540"/>
              <a:gd name="connsiteX1" fmla="*/ 7893939 w 8489823"/>
              <a:gd name="connsiteY1" fmla="*/ 129540 h 129540"/>
              <a:gd name="connsiteX2" fmla="*/ 7766304 w 8489823"/>
              <a:gd name="connsiteY2" fmla="*/ 0 h 129540"/>
              <a:gd name="connsiteX3" fmla="*/ 7638288 w 8489823"/>
              <a:gd name="connsiteY3" fmla="*/ 128016 h 129540"/>
              <a:gd name="connsiteX4" fmla="*/ 0 w 8489823"/>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5730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6013 w 8486013"/>
              <a:gd name="connsiteY0" fmla="*/ 127635 h 129540"/>
              <a:gd name="connsiteX1" fmla="*/ 7893939 w 8486013"/>
              <a:gd name="connsiteY1" fmla="*/ 129540 h 129540"/>
              <a:gd name="connsiteX2" fmla="*/ 7766304 w 8486013"/>
              <a:gd name="connsiteY2" fmla="*/ 0 h 129540"/>
              <a:gd name="connsiteX3" fmla="*/ 7638288 w 8486013"/>
              <a:gd name="connsiteY3" fmla="*/ 128016 h 129540"/>
              <a:gd name="connsiteX4" fmla="*/ 0 w 8486013"/>
              <a:gd name="connsiteY4" fmla="*/ 128016 h 129540"/>
              <a:gd name="connsiteX0" fmla="*/ 8493633 w 8493633"/>
              <a:gd name="connsiteY0" fmla="*/ 127635 h 129540"/>
              <a:gd name="connsiteX1" fmla="*/ 7893939 w 8493633"/>
              <a:gd name="connsiteY1" fmla="*/ 129540 h 129540"/>
              <a:gd name="connsiteX2" fmla="*/ 7766304 w 8493633"/>
              <a:gd name="connsiteY2" fmla="*/ 0 h 129540"/>
              <a:gd name="connsiteX3" fmla="*/ 7638288 w 8493633"/>
              <a:gd name="connsiteY3" fmla="*/ 128016 h 129540"/>
              <a:gd name="connsiteX4" fmla="*/ 0 w 8493633"/>
              <a:gd name="connsiteY4" fmla="*/ 128016 h 129540"/>
              <a:gd name="connsiteX0" fmla="*/ 8493633 w 8493633"/>
              <a:gd name="connsiteY0" fmla="*/ 133350 h 133350"/>
              <a:gd name="connsiteX1" fmla="*/ 7893939 w 8493633"/>
              <a:gd name="connsiteY1" fmla="*/ 129540 h 133350"/>
              <a:gd name="connsiteX2" fmla="*/ 7766304 w 8493633"/>
              <a:gd name="connsiteY2" fmla="*/ 0 h 133350"/>
              <a:gd name="connsiteX3" fmla="*/ 7638288 w 8493633"/>
              <a:gd name="connsiteY3" fmla="*/ 128016 h 133350"/>
              <a:gd name="connsiteX4" fmla="*/ 0 w 8493633"/>
              <a:gd name="connsiteY4" fmla="*/ 128016 h 133350"/>
              <a:gd name="connsiteX0" fmla="*/ 8487918 w 8487918"/>
              <a:gd name="connsiteY0" fmla="*/ 9334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91728 w 8491728"/>
              <a:gd name="connsiteY0" fmla="*/ 12954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11261598 w 11261598"/>
              <a:gd name="connsiteY0" fmla="*/ 129540 h 131826"/>
              <a:gd name="connsiteX1" fmla="*/ 10663809 w 11261598"/>
              <a:gd name="connsiteY1" fmla="*/ 129540 h 131826"/>
              <a:gd name="connsiteX2" fmla="*/ 10536174 w 11261598"/>
              <a:gd name="connsiteY2" fmla="*/ 0 h 131826"/>
              <a:gd name="connsiteX3" fmla="*/ 10408158 w 11261598"/>
              <a:gd name="connsiteY3" fmla="*/ 128016 h 131826"/>
              <a:gd name="connsiteX4" fmla="*/ 0 w 11261598"/>
              <a:gd name="connsiteY4" fmla="*/ 131826 h 13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598" h="131826">
                <a:moveTo>
                  <a:pt x="11261598" y="129540"/>
                </a:moveTo>
                <a:lnTo>
                  <a:pt x="10663809" y="129540"/>
                </a:lnTo>
                <a:lnTo>
                  <a:pt x="10536174" y="0"/>
                </a:lnTo>
                <a:lnTo>
                  <a:pt x="10408158" y="128016"/>
                </a:lnTo>
                <a:lnTo>
                  <a:pt x="0" y="131826"/>
                </a:lnTo>
              </a:path>
            </a:pathLst>
          </a:custGeom>
          <a:noFill/>
          <a:ln w="12700">
            <a:solidFill>
              <a:schemeClr val="tx2"/>
            </a:solidFill>
          </a:ln>
        </p:spPr>
        <p:style>
          <a:lnRef idx="0">
            <a:schemeClr val="accent1"/>
          </a:lnRef>
          <a:fillRef idx="1">
            <a:schemeClr val="accent1"/>
          </a:fillRef>
          <a:effectRef idx="0">
            <a:srgbClr val="000000"/>
          </a:effectRef>
          <a:fontRef idx="minor">
            <a:schemeClr val="lt2"/>
          </a:fontRef>
        </p:style>
        <p:txBody>
          <a:bodyPr rtlCol="0" anchor="ctr"/>
          <a:lstStyle/>
          <a:p>
            <a:pPr algn="ctr"/>
            <a:endParaRPr lang="en-US"/>
          </a:p>
        </p:txBody>
      </p:sp>
    </p:spTree>
    <p:extLst>
      <p:ext uri="{BB962C8B-B14F-4D97-AF65-F5344CB8AC3E}">
        <p14:creationId xmlns:p14="http://schemas.microsoft.com/office/powerpoint/2010/main" val="3197055113"/>
      </p:ext>
    </p:extLst>
  </p:cSld>
  <p:clrMapOvr>
    <a:masterClrMapping/>
  </p:clrMapOvr>
  <p:extLst>
    <p:ext uri="{DCECCB84-F9BA-43D5-87BE-67443E8EF086}">
      <p15:sldGuideLst xmlns:p15="http://schemas.microsoft.com/office/powerpoint/2012/main">
        <p15:guide id="1" pos="3744" userDrawn="1">
          <p15:clr>
            <a:srgbClr val="FBAE40"/>
          </p15:clr>
        </p15:guide>
        <p15:guide id="2" pos="3936" userDrawn="1">
          <p15:clr>
            <a:srgbClr val="FBAE40"/>
          </p15:clr>
        </p15:guide>
        <p15:guide id="3" orient="horz" pos="778" userDrawn="1">
          <p15:clr>
            <a:srgbClr val="FBAE40"/>
          </p15:clr>
        </p15:guide>
        <p15:guide id="6" orient="horz" pos="3859" userDrawn="1">
          <p15:clr>
            <a:srgbClr val="FBAE40"/>
          </p15:clr>
        </p15:guide>
        <p15:guide id="7" pos="288" userDrawn="1">
          <p15:clr>
            <a:srgbClr val="FBAE40"/>
          </p15:clr>
        </p15:guide>
        <p15:guide id="8" pos="7392" userDrawn="1">
          <p15:clr>
            <a:srgbClr val="FBAE40"/>
          </p15:clr>
        </p15:guide>
        <p15:guide id="9" orient="horz" pos="202" userDrawn="1">
          <p15:clr>
            <a:srgbClr val="FBAE40"/>
          </p15:clr>
        </p15:guide>
        <p15:guide id="10" orient="horz" pos="411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2" name="Nexus">
            <a:extLst>
              <a:ext uri="{FF2B5EF4-FFF2-40B4-BE49-F238E27FC236}">
                <a16:creationId xmlns:a16="http://schemas.microsoft.com/office/drawing/2014/main" id="{B063B2FE-16BC-8547-BFC2-1C51891AC57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2" name="Title 1"/>
          <p:cNvSpPr>
            <a:spLocks noGrp="1"/>
          </p:cNvSpPr>
          <p:nvPr>
            <p:ph type="title" hasCustomPrompt="1"/>
          </p:nvPr>
        </p:nvSpPr>
        <p:spPr>
          <a:xfrm>
            <a:off x="457200" y="1235076"/>
            <a:ext cx="7418831" cy="1417320"/>
          </a:xfrm>
        </p:spPr>
        <p:txBody>
          <a:bodyPr anchor="b" anchorCtr="0"/>
          <a:lstStyle>
            <a:lvl1pPr>
              <a:defRPr sz="2800" spc="-20" baseline="0"/>
            </a:lvl1pPr>
          </a:lstStyle>
          <a:p>
            <a:r>
              <a:rPr lang="en-US" dirty="0"/>
              <a:t>[Section header title]</a:t>
            </a:r>
          </a:p>
        </p:txBody>
      </p:sp>
      <p:sp>
        <p:nvSpPr>
          <p:cNvPr id="3" name="Text Placeholder 2"/>
          <p:cNvSpPr>
            <a:spLocks noGrp="1"/>
          </p:cNvSpPr>
          <p:nvPr>
            <p:ph type="body" idx="1" hasCustomPrompt="1"/>
          </p:nvPr>
        </p:nvSpPr>
        <p:spPr>
          <a:xfrm>
            <a:off x="457200" y="2834641"/>
            <a:ext cx="7418831" cy="3291523"/>
          </a:xfrm>
        </p:spPr>
        <p:txBody>
          <a:bodyPr>
            <a:noAutofit/>
          </a:bodyPr>
          <a:lstStyle>
            <a:lvl1pPr marL="0" indent="0">
              <a:spcBef>
                <a:spcPts val="900"/>
              </a:spcBef>
              <a:buNone/>
              <a:defRPr sz="1800">
                <a:solidFill>
                  <a:schemeClr val="tx1"/>
                </a:solidFill>
              </a:defRPr>
            </a:lvl1pPr>
            <a:lvl2pPr marL="173736" indent="-173736">
              <a:spcBef>
                <a:spcPts val="900"/>
              </a:spcBef>
              <a:buFont typeface="Arial" panose="020B0604020202020204" pitchFamily="34" charset="0"/>
              <a:buChar char="•"/>
              <a:defRPr sz="1800">
                <a:solidFill>
                  <a:schemeClr val="tx1"/>
                </a:solidFill>
              </a:defRPr>
            </a:lvl2pPr>
            <a:lvl3pPr marL="347472" indent="-173736">
              <a:spcBef>
                <a:spcPts val="300"/>
              </a:spcBef>
              <a:buFont typeface="Arial" panose="020B0604020202020204" pitchFamily="34" charset="0"/>
              <a:buChar char="–"/>
              <a:defRPr sz="1600">
                <a:solidFill>
                  <a:schemeClr val="tx1"/>
                </a:solidFill>
              </a:defRPr>
            </a:lvl3pPr>
            <a:lvl4pPr marL="512064" indent="-173736">
              <a:spcBef>
                <a:spcPts val="300"/>
              </a:spcBef>
              <a:buFont typeface="Arial" panose="020B0604020202020204" pitchFamily="34" charset="0"/>
              <a:buChar char="–"/>
              <a:defRPr sz="1600">
                <a:solidFill>
                  <a:schemeClr val="tx1"/>
                </a:solidFill>
              </a:defRPr>
            </a:lvl4pPr>
            <a:lvl5pPr marL="685800" indent="-173736">
              <a:spcBef>
                <a:spcPts val="300"/>
              </a:spcBef>
              <a:buFont typeface="Arial" panose="020B0604020202020204" pitchFamily="34" charset="0"/>
              <a:buChar char="–"/>
              <a:defRPr sz="1600">
                <a:solidFill>
                  <a:schemeClr val="tx1"/>
                </a:solidFill>
              </a:defRPr>
            </a:lvl5pPr>
            <a:lvl6pPr marL="859536" indent="-173736">
              <a:spcBef>
                <a:spcPts val="300"/>
              </a:spcBef>
              <a:buFont typeface="Arial" panose="020B0604020202020204" pitchFamily="34" charset="0"/>
              <a:buChar char="–"/>
              <a:defRPr sz="1600">
                <a:solidFill>
                  <a:schemeClr val="tx1"/>
                </a:solidFill>
              </a:defRPr>
            </a:lvl6pPr>
            <a:lvl7pPr marL="1024128" indent="-173736">
              <a:spcBef>
                <a:spcPts val="300"/>
              </a:spcBef>
              <a:buFont typeface="Arial" panose="020B0604020202020204" pitchFamily="34" charset="0"/>
              <a:buChar char="–"/>
              <a:defRPr sz="1600">
                <a:solidFill>
                  <a:schemeClr val="tx1"/>
                </a:solidFill>
              </a:defRPr>
            </a:lvl7pPr>
            <a:lvl8pPr marL="1197864" indent="-173736">
              <a:spcBef>
                <a:spcPts val="300"/>
              </a:spcBef>
              <a:buFont typeface="Arial" panose="020B0604020202020204" pitchFamily="34" charset="0"/>
              <a:buChar char="–"/>
              <a:defRPr sz="1600">
                <a:solidFill>
                  <a:schemeClr val="tx1"/>
                </a:solidFill>
              </a:defRPr>
            </a:lvl8pPr>
            <a:lvl9pPr marL="1371600" indent="-173736">
              <a:spcBef>
                <a:spcPts val="300"/>
              </a:spcBef>
              <a:buFont typeface="Arial" panose="020B0604020202020204" pitchFamily="34" charset="0"/>
              <a:buChar char="–"/>
              <a:defRPr sz="1600">
                <a:solidFill>
                  <a:schemeClr val="tx1"/>
                </a:solidFill>
              </a:defRPr>
            </a:lvl9pPr>
          </a:lstStyle>
          <a:p>
            <a:pPr lvl="0"/>
            <a:r>
              <a:rPr lang="en-US" dirty="0"/>
              <a:t>[Optional section description]</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Footnotes">
            <a:extLst>
              <a:ext uri="{FF2B5EF4-FFF2-40B4-BE49-F238E27FC236}">
                <a16:creationId xmlns:a16="http://schemas.microsoft.com/office/drawing/2014/main" id="{4EC069BD-982E-8945-A8C0-52411391DEAB}"/>
              </a:ext>
            </a:extLst>
          </p:cNvPr>
          <p:cNvSpPr>
            <a:spLocks noGrp="1"/>
          </p:cNvSpPr>
          <p:nvPr>
            <p:ph type="body" sz="quarter" idx="12" hasCustomPrompt="1"/>
          </p:nvPr>
        </p:nvSpPr>
        <p:spPr>
          <a:xfrm>
            <a:off x="457200" y="6217920"/>
            <a:ext cx="7418831"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Tree>
    <p:extLst>
      <p:ext uri="{BB962C8B-B14F-4D97-AF65-F5344CB8AC3E}">
        <p14:creationId xmlns:p14="http://schemas.microsoft.com/office/powerpoint/2010/main" val="1670614475"/>
      </p:ext>
    </p:extLst>
  </p:cSld>
  <p:clrMapOvr>
    <a:masterClrMapping/>
  </p:clrMapOvr>
  <p:extLst>
    <p:ext uri="{DCECCB84-F9BA-43D5-87BE-67443E8EF086}">
      <p15:sldGuideLst xmlns:p15="http://schemas.microsoft.com/office/powerpoint/2012/main">
        <p15:guide id="2" pos="288" userDrawn="1">
          <p15:clr>
            <a:srgbClr val="FBAE40"/>
          </p15:clr>
        </p15:guide>
        <p15:guide id="3" orient="horz" pos="3859" userDrawn="1">
          <p15:clr>
            <a:srgbClr val="FBAE40"/>
          </p15:clr>
        </p15:guide>
        <p15:guide id="4" pos="4962" userDrawn="1">
          <p15:clr>
            <a:srgbClr val="FBAE40"/>
          </p15:clr>
        </p15:guide>
        <p15:guide id="5" orient="horz" pos="77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title]</a:t>
            </a:r>
          </a:p>
        </p:txBody>
      </p:sp>
      <p:pic>
        <p:nvPicPr>
          <p:cNvPr id="14" name="Nexus">
            <a:extLst>
              <a:ext uri="{FF2B5EF4-FFF2-40B4-BE49-F238E27FC236}">
                <a16:creationId xmlns:a16="http://schemas.microsoft.com/office/drawing/2014/main" id="{23D28130-398D-204F-9A16-0622AF43F7E0}"/>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10" name="Footnotes">
            <a:extLst>
              <a:ext uri="{FF2B5EF4-FFF2-40B4-BE49-F238E27FC236}">
                <a16:creationId xmlns:a16="http://schemas.microsoft.com/office/drawing/2014/main" id="{BABA872A-AD0E-4145-8407-D52542A431BF}"/>
              </a:ext>
            </a:extLst>
          </p:cNvPr>
          <p:cNvSpPr>
            <a:spLocks noGrp="1"/>
          </p:cNvSpPr>
          <p:nvPr userDrawn="1">
            <p:ph type="body" sz="quarter" idx="12" hasCustomPrompt="1"/>
          </p:nvPr>
        </p:nvSpPr>
        <p:spPr>
          <a:xfrm>
            <a:off x="457201" y="6217920"/>
            <a:ext cx="11277600"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
        <p:nvSpPr>
          <p:cNvPr id="11" name="Freeform: Shape 10">
            <a:extLst>
              <a:ext uri="{FF2B5EF4-FFF2-40B4-BE49-F238E27FC236}">
                <a16:creationId xmlns:a16="http://schemas.microsoft.com/office/drawing/2014/main" id="{21729E1A-CAD0-403B-854F-0441E03FF181}"/>
              </a:ext>
            </a:extLst>
          </p:cNvPr>
          <p:cNvSpPr/>
          <p:nvPr userDrawn="1"/>
        </p:nvSpPr>
        <p:spPr>
          <a:xfrm>
            <a:off x="470154" y="829818"/>
            <a:ext cx="11261598" cy="131826"/>
          </a:xfrm>
          <a:custGeom>
            <a:avLst/>
            <a:gdLst>
              <a:gd name="connsiteX0" fmla="*/ 8491728 w 8491728"/>
              <a:gd name="connsiteY0" fmla="*/ 121920 h 128016"/>
              <a:gd name="connsiteX1" fmla="*/ 7888224 w 8491728"/>
              <a:gd name="connsiteY1" fmla="*/ 121920 h 128016"/>
              <a:gd name="connsiteX2" fmla="*/ 7766304 w 8491728"/>
              <a:gd name="connsiteY2" fmla="*/ 0 h 128016"/>
              <a:gd name="connsiteX3" fmla="*/ 7638288 w 8491728"/>
              <a:gd name="connsiteY3" fmla="*/ 128016 h 128016"/>
              <a:gd name="connsiteX4" fmla="*/ 0 w 8491728"/>
              <a:gd name="connsiteY4" fmla="*/ 128016 h 128016"/>
              <a:gd name="connsiteX0" fmla="*/ 8491728 w 8491728"/>
              <a:gd name="connsiteY0" fmla="*/ 12192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8491728 w 8491728"/>
              <a:gd name="connsiteY0" fmla="*/ 133350 h 133350"/>
              <a:gd name="connsiteX1" fmla="*/ 7893939 w 8491728"/>
              <a:gd name="connsiteY1" fmla="*/ 129540 h 133350"/>
              <a:gd name="connsiteX2" fmla="*/ 7766304 w 8491728"/>
              <a:gd name="connsiteY2" fmla="*/ 0 h 133350"/>
              <a:gd name="connsiteX3" fmla="*/ 7638288 w 8491728"/>
              <a:gd name="connsiteY3" fmla="*/ 128016 h 133350"/>
              <a:gd name="connsiteX4" fmla="*/ 0 w 8491728"/>
              <a:gd name="connsiteY4" fmla="*/ 128016 h 133350"/>
              <a:gd name="connsiteX0" fmla="*/ 8489823 w 8489823"/>
              <a:gd name="connsiteY0" fmla="*/ 127635 h 129540"/>
              <a:gd name="connsiteX1" fmla="*/ 7893939 w 8489823"/>
              <a:gd name="connsiteY1" fmla="*/ 129540 h 129540"/>
              <a:gd name="connsiteX2" fmla="*/ 7766304 w 8489823"/>
              <a:gd name="connsiteY2" fmla="*/ 0 h 129540"/>
              <a:gd name="connsiteX3" fmla="*/ 7638288 w 8489823"/>
              <a:gd name="connsiteY3" fmla="*/ 128016 h 129540"/>
              <a:gd name="connsiteX4" fmla="*/ 0 w 8489823"/>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5730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6013 w 8486013"/>
              <a:gd name="connsiteY0" fmla="*/ 127635 h 129540"/>
              <a:gd name="connsiteX1" fmla="*/ 7893939 w 8486013"/>
              <a:gd name="connsiteY1" fmla="*/ 129540 h 129540"/>
              <a:gd name="connsiteX2" fmla="*/ 7766304 w 8486013"/>
              <a:gd name="connsiteY2" fmla="*/ 0 h 129540"/>
              <a:gd name="connsiteX3" fmla="*/ 7638288 w 8486013"/>
              <a:gd name="connsiteY3" fmla="*/ 128016 h 129540"/>
              <a:gd name="connsiteX4" fmla="*/ 0 w 8486013"/>
              <a:gd name="connsiteY4" fmla="*/ 128016 h 129540"/>
              <a:gd name="connsiteX0" fmla="*/ 8493633 w 8493633"/>
              <a:gd name="connsiteY0" fmla="*/ 127635 h 129540"/>
              <a:gd name="connsiteX1" fmla="*/ 7893939 w 8493633"/>
              <a:gd name="connsiteY1" fmla="*/ 129540 h 129540"/>
              <a:gd name="connsiteX2" fmla="*/ 7766304 w 8493633"/>
              <a:gd name="connsiteY2" fmla="*/ 0 h 129540"/>
              <a:gd name="connsiteX3" fmla="*/ 7638288 w 8493633"/>
              <a:gd name="connsiteY3" fmla="*/ 128016 h 129540"/>
              <a:gd name="connsiteX4" fmla="*/ 0 w 8493633"/>
              <a:gd name="connsiteY4" fmla="*/ 128016 h 129540"/>
              <a:gd name="connsiteX0" fmla="*/ 8493633 w 8493633"/>
              <a:gd name="connsiteY0" fmla="*/ 133350 h 133350"/>
              <a:gd name="connsiteX1" fmla="*/ 7893939 w 8493633"/>
              <a:gd name="connsiteY1" fmla="*/ 129540 h 133350"/>
              <a:gd name="connsiteX2" fmla="*/ 7766304 w 8493633"/>
              <a:gd name="connsiteY2" fmla="*/ 0 h 133350"/>
              <a:gd name="connsiteX3" fmla="*/ 7638288 w 8493633"/>
              <a:gd name="connsiteY3" fmla="*/ 128016 h 133350"/>
              <a:gd name="connsiteX4" fmla="*/ 0 w 8493633"/>
              <a:gd name="connsiteY4" fmla="*/ 128016 h 133350"/>
              <a:gd name="connsiteX0" fmla="*/ 8487918 w 8487918"/>
              <a:gd name="connsiteY0" fmla="*/ 9334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91728 w 8491728"/>
              <a:gd name="connsiteY0" fmla="*/ 12954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11261598 w 11261598"/>
              <a:gd name="connsiteY0" fmla="*/ 129540 h 131826"/>
              <a:gd name="connsiteX1" fmla="*/ 10663809 w 11261598"/>
              <a:gd name="connsiteY1" fmla="*/ 129540 h 131826"/>
              <a:gd name="connsiteX2" fmla="*/ 10536174 w 11261598"/>
              <a:gd name="connsiteY2" fmla="*/ 0 h 131826"/>
              <a:gd name="connsiteX3" fmla="*/ 10408158 w 11261598"/>
              <a:gd name="connsiteY3" fmla="*/ 128016 h 131826"/>
              <a:gd name="connsiteX4" fmla="*/ 0 w 11261598"/>
              <a:gd name="connsiteY4" fmla="*/ 131826 h 13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598" h="131826">
                <a:moveTo>
                  <a:pt x="11261598" y="129540"/>
                </a:moveTo>
                <a:lnTo>
                  <a:pt x="10663809" y="129540"/>
                </a:lnTo>
                <a:lnTo>
                  <a:pt x="10536174" y="0"/>
                </a:lnTo>
                <a:lnTo>
                  <a:pt x="10408158" y="128016"/>
                </a:lnTo>
                <a:lnTo>
                  <a:pt x="0" y="131826"/>
                </a:lnTo>
              </a:path>
            </a:pathLst>
          </a:custGeom>
          <a:noFill/>
          <a:ln w="12700">
            <a:solidFill>
              <a:schemeClr val="tx2"/>
            </a:solidFill>
          </a:ln>
        </p:spPr>
        <p:style>
          <a:lnRef idx="0">
            <a:schemeClr val="accent1"/>
          </a:lnRef>
          <a:fillRef idx="1">
            <a:schemeClr val="accent1"/>
          </a:fillRef>
          <a:effectRef idx="0">
            <a:srgbClr val="000000"/>
          </a:effectRef>
          <a:fontRef idx="minor">
            <a:schemeClr val="lt2"/>
          </a:fontRef>
        </p:style>
        <p:txBody>
          <a:bodyPr rtlCol="0" anchor="ctr"/>
          <a:lstStyle/>
          <a:p>
            <a:pPr algn="ctr"/>
            <a:endParaRPr lang="en-US"/>
          </a:p>
        </p:txBody>
      </p:sp>
    </p:spTree>
    <p:extLst>
      <p:ext uri="{BB962C8B-B14F-4D97-AF65-F5344CB8AC3E}">
        <p14:creationId xmlns:p14="http://schemas.microsoft.com/office/powerpoint/2010/main" val="3748878351"/>
      </p:ext>
    </p:extLst>
  </p:cSld>
  <p:clrMapOvr>
    <a:masterClrMapping/>
  </p:clrMapOvr>
  <p:extLst>
    <p:ext uri="{DCECCB84-F9BA-43D5-87BE-67443E8EF086}">
      <p15:sldGuideLst xmlns:p15="http://schemas.microsoft.com/office/powerpoint/2012/main">
        <p15:guide id="1" orient="horz" pos="778" userDrawn="1">
          <p15:clr>
            <a:srgbClr val="FBAE40"/>
          </p15:clr>
        </p15:guide>
        <p15:guide id="3" orient="horz" pos="3859" userDrawn="1">
          <p15:clr>
            <a:srgbClr val="FBAE40"/>
          </p15:clr>
        </p15:guide>
        <p15:guide id="4" pos="288" userDrawn="1">
          <p15:clr>
            <a:srgbClr val="FBAE40"/>
          </p15:clr>
        </p15:guide>
        <p15:guide id="5" pos="7392" userDrawn="1">
          <p15:clr>
            <a:srgbClr val="FBAE40"/>
          </p15:clr>
        </p15:guide>
        <p15:guide id="6" orient="horz" pos="202" userDrawn="1">
          <p15:clr>
            <a:srgbClr val="FBAE40"/>
          </p15:clr>
        </p15:guide>
        <p15:guide id="7" orient="horz" pos="411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notes">
            <a:extLst>
              <a:ext uri="{FF2B5EF4-FFF2-40B4-BE49-F238E27FC236}">
                <a16:creationId xmlns:a16="http://schemas.microsoft.com/office/drawing/2014/main" id="{B7090F6C-19A1-D04B-8FB2-ACE685A2D3B9}"/>
              </a:ext>
            </a:extLst>
          </p:cNvPr>
          <p:cNvSpPr>
            <a:spLocks noGrp="1"/>
          </p:cNvSpPr>
          <p:nvPr>
            <p:ph type="body" sz="quarter" idx="12" hasCustomPrompt="1"/>
          </p:nvPr>
        </p:nvSpPr>
        <p:spPr>
          <a:xfrm>
            <a:off x="457201" y="6217920"/>
            <a:ext cx="11277600"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Tree>
    <p:extLst>
      <p:ext uri="{BB962C8B-B14F-4D97-AF65-F5344CB8AC3E}">
        <p14:creationId xmlns:p14="http://schemas.microsoft.com/office/powerpoint/2010/main" val="103132434"/>
      </p:ext>
    </p:extLst>
  </p:cSld>
  <p:clrMapOvr>
    <a:masterClrMapping/>
  </p:clrMapOvr>
  <p:extLst>
    <p:ext uri="{DCECCB84-F9BA-43D5-87BE-67443E8EF086}">
      <p15:sldGuideLst xmlns:p15="http://schemas.microsoft.com/office/powerpoint/2012/main">
        <p15:guide id="1" orient="horz" pos="778" userDrawn="1">
          <p15:clr>
            <a:srgbClr val="FBAE40"/>
          </p15:clr>
        </p15:guide>
        <p15:guide id="3" orient="horz" pos="3859" userDrawn="1">
          <p15:clr>
            <a:srgbClr val="FBAE40"/>
          </p15:clr>
        </p15:guide>
        <p15:guide id="4" pos="288" userDrawn="1">
          <p15:clr>
            <a:srgbClr val="FBAE40"/>
          </p15:clr>
        </p15:guide>
        <p15:guide id="5" pos="7392" userDrawn="1">
          <p15:clr>
            <a:srgbClr val="FBAE40"/>
          </p15:clr>
        </p15:guide>
        <p15:guide id="6" orient="horz" pos="202" userDrawn="1">
          <p15:clr>
            <a:srgbClr val="FBAE40"/>
          </p15:clr>
        </p15:guide>
        <p15:guide id="7" orient="horz" pos="411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Tab">
    <p:spTree>
      <p:nvGrpSpPr>
        <p:cNvPr id="1" name=""/>
        <p:cNvGrpSpPr/>
        <p:nvPr/>
      </p:nvGrpSpPr>
      <p:grpSpPr>
        <a:xfrm>
          <a:off x="0" y="0"/>
          <a:ext cx="0" cy="0"/>
          <a:chOff x="0" y="0"/>
          <a:chExt cx="0" cy="0"/>
        </a:xfrm>
      </p:grpSpPr>
      <p:sp>
        <p:nvSpPr>
          <p:cNvPr id="6" name="Placeholder Picture">
            <a:extLst>
              <a:ext uri="{FF2B5EF4-FFF2-40B4-BE49-F238E27FC236}">
                <a16:creationId xmlns:a16="http://schemas.microsoft.com/office/drawing/2014/main" id="{0E25DE3D-1ED2-4149-B665-3550F17281D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85000"/>
            </a:schemeClr>
          </a:solidFill>
          <a:ln>
            <a:noFill/>
          </a:ln>
        </p:spPr>
        <p:style>
          <a:lnRef idx="0">
            <a:schemeClr val="accent1"/>
          </a:lnRef>
          <a:fillRef idx="1">
            <a:schemeClr val="accent1"/>
          </a:fillRef>
          <a:effectRef idx="0">
            <a:srgbClr val="000000"/>
          </a:effectRef>
          <a:fontRef idx="minor">
            <a:schemeClr val="lt1"/>
          </a:fontRef>
        </p:style>
        <p:txBody>
          <a:bodyPr tIns="91440" bIns="3200400" rtlCol="0" anchor="ctr"/>
          <a:lstStyle/>
          <a:p>
            <a:pPr algn="ctr">
              <a:lnSpc>
                <a:spcPct val="100000"/>
              </a:lnSpc>
            </a:pPr>
            <a:r>
              <a:rPr lang="en-US" sz="1000" dirty="0">
                <a:solidFill>
                  <a:schemeClr val="tx1"/>
                </a:solidFill>
              </a:rPr>
              <a:t>PLACEHOLDER</a:t>
            </a:r>
            <a:br>
              <a:rPr lang="en-US" sz="1000" dirty="0">
                <a:solidFill>
                  <a:schemeClr val="tx1"/>
                </a:solidFill>
              </a:rPr>
            </a:br>
            <a:r>
              <a:rPr lang="en-US" sz="1000" dirty="0">
                <a:solidFill>
                  <a:schemeClr val="tx1"/>
                </a:solidFill>
              </a:rPr>
              <a:t>PICTURE</a:t>
            </a:r>
          </a:p>
        </p:txBody>
      </p:sp>
      <p:sp>
        <p:nvSpPr>
          <p:cNvPr id="8" name="Tab">
            <a:extLst>
              <a:ext uri="{FF2B5EF4-FFF2-40B4-BE49-F238E27FC236}">
                <a16:creationId xmlns:a16="http://schemas.microsoft.com/office/drawing/2014/main" id="{67BEBFB7-DC4D-45B7-BFC8-8DCC96A3A783}"/>
              </a:ext>
              <a:ext uri="{C183D7F6-B498-43B3-948B-1728B52AA6E4}">
                <adec:decorative xmlns:adec="http://schemas.microsoft.com/office/drawing/2017/decorative" val="1"/>
              </a:ext>
            </a:extLst>
          </p:cNvPr>
          <p:cNvSpPr>
            <a:spLocks noChangeAspect="1"/>
          </p:cNvSpPr>
          <p:nvPr userDrawn="1"/>
        </p:nvSpPr>
        <p:spPr bwMode="gray">
          <a:xfrm>
            <a:off x="228601" y="2879566"/>
            <a:ext cx="5867399" cy="3749039"/>
          </a:xfrm>
          <a:custGeom>
            <a:avLst/>
            <a:gdLst>
              <a:gd name="T0" fmla="*/ 0 w 6159"/>
              <a:gd name="T1" fmla="*/ 0 h 3935"/>
              <a:gd name="T2" fmla="*/ 0 w 6159"/>
              <a:gd name="T3" fmla="*/ 0 h 3935"/>
              <a:gd name="T4" fmla="*/ 0 w 6159"/>
              <a:gd name="T5" fmla="*/ 3935 h 3935"/>
              <a:gd name="T6" fmla="*/ 6159 w 6159"/>
              <a:gd name="T7" fmla="*/ 3935 h 3935"/>
              <a:gd name="T8" fmla="*/ 6159 w 6159"/>
              <a:gd name="T9" fmla="*/ 575 h 3935"/>
              <a:gd name="T10" fmla="*/ 2279 w 6159"/>
              <a:gd name="T11" fmla="*/ 575 h 3935"/>
              <a:gd name="T12" fmla="*/ 2279 w 6159"/>
              <a:gd name="T13" fmla="*/ 0 h 3935"/>
              <a:gd name="T14" fmla="*/ 0 w 6159"/>
              <a:gd name="T15" fmla="*/ 0 h 39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9" h="3935">
                <a:moveTo>
                  <a:pt x="0" y="0"/>
                </a:moveTo>
                <a:lnTo>
                  <a:pt x="0" y="0"/>
                </a:lnTo>
                <a:lnTo>
                  <a:pt x="0" y="3935"/>
                </a:lnTo>
                <a:lnTo>
                  <a:pt x="6159" y="3935"/>
                </a:lnTo>
                <a:lnTo>
                  <a:pt x="6159" y="575"/>
                </a:lnTo>
                <a:lnTo>
                  <a:pt x="2279" y="575"/>
                </a:lnTo>
                <a:lnTo>
                  <a:pt x="2279"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en-US"/>
          </a:p>
        </p:txBody>
      </p:sp>
      <p:pic>
        <p:nvPicPr>
          <p:cNvPr id="10" name="L3Harris" descr="L3Harris">
            <a:extLst>
              <a:ext uri="{FF2B5EF4-FFF2-40B4-BE49-F238E27FC236}">
                <a16:creationId xmlns:a16="http://schemas.microsoft.com/office/drawing/2014/main" id="{92F2AA8C-9CDD-314B-9204-1A4219B1ED76}"/>
              </a:ext>
            </a:extLst>
          </p:cNvPr>
          <p:cNvPicPr>
            <a:picLocks noChangeAspect="1"/>
          </p:cNvPicPr>
          <p:nvPr userDrawn="1"/>
        </p:nvPicPr>
        <p:blipFill>
          <a:blip r:embed="rId2"/>
          <a:stretch>
            <a:fillRect/>
          </a:stretch>
        </p:blipFill>
        <p:spPr bwMode="black">
          <a:xfrm>
            <a:off x="367031" y="2973704"/>
            <a:ext cx="1892807" cy="549525"/>
          </a:xfrm>
          <a:prstGeom prst="rect">
            <a:avLst/>
          </a:prstGeom>
        </p:spPr>
      </p:pic>
      <p:sp>
        <p:nvSpPr>
          <p:cNvPr id="2" name="Title 1"/>
          <p:cNvSpPr>
            <a:spLocks noGrp="1"/>
          </p:cNvSpPr>
          <p:nvPr>
            <p:ph type="ctrTitle" hasCustomPrompt="1"/>
          </p:nvPr>
        </p:nvSpPr>
        <p:spPr>
          <a:xfrm>
            <a:off x="457200" y="3748363"/>
            <a:ext cx="5413248" cy="1189391"/>
          </a:xfrm>
        </p:spPr>
        <p:txBody>
          <a:bodyPr anchor="t" anchorCtr="0"/>
          <a:lstStyle>
            <a:lvl1pPr algn="l">
              <a:lnSpc>
                <a:spcPct val="100000"/>
              </a:lnSpc>
              <a:defRPr sz="2400" u="sng" cap="all" spc="0" baseline="0">
                <a:uFill>
                  <a:solidFill>
                    <a:schemeClr val="tx2"/>
                  </a:solidFill>
                </a:uFill>
              </a:defRPr>
            </a:lvl1pPr>
          </a:lstStyle>
          <a:p>
            <a:r>
              <a:rPr lang="en-US" dirty="0"/>
              <a:t>[PRESENTATION TITLE]</a:t>
            </a:r>
          </a:p>
        </p:txBody>
      </p:sp>
      <p:cxnSp>
        <p:nvCxnSpPr>
          <p:cNvPr id="22" name="Line">
            <a:extLst>
              <a:ext uri="{FF2B5EF4-FFF2-40B4-BE49-F238E27FC236}">
                <a16:creationId xmlns:a16="http://schemas.microsoft.com/office/drawing/2014/main" id="{C8B36AE3-5825-0C49-9DF7-6B4F9BC2BFCE}"/>
              </a:ext>
              <a:ext uri="{C183D7F6-B498-43B3-948B-1728B52AA6E4}">
                <adec:decorative xmlns:adec="http://schemas.microsoft.com/office/drawing/2017/decorative" val="1"/>
              </a:ext>
            </a:extLst>
          </p:cNvPr>
          <p:cNvCxnSpPr>
            <a:cxnSpLocks/>
          </p:cNvCxnSpPr>
          <p:nvPr userDrawn="1"/>
        </p:nvCxnSpPr>
        <p:spPr>
          <a:xfrm>
            <a:off x="457200" y="5166360"/>
            <a:ext cx="5413248" cy="0"/>
          </a:xfrm>
          <a:prstGeom prst="line">
            <a:avLst/>
          </a:prstGeom>
          <a:ln w="3175">
            <a:solidFill>
              <a:srgbClr val="172430"/>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FBB78CC0-912E-DF47-B0F7-EA50C61D86E0}"/>
              </a:ext>
            </a:extLst>
          </p:cNvPr>
          <p:cNvSpPr>
            <a:spLocks noGrp="1"/>
          </p:cNvSpPr>
          <p:nvPr>
            <p:ph type="body" sz="quarter" idx="10" hasCustomPrompt="1"/>
          </p:nvPr>
        </p:nvSpPr>
        <p:spPr>
          <a:xfrm>
            <a:off x="457200" y="5303520"/>
            <a:ext cx="5413248" cy="274310"/>
          </a:xfrm>
          <a:noFill/>
        </p:spPr>
        <p:txBody>
          <a:bodyPr>
            <a:normAutofit/>
          </a:bodyPr>
          <a:lstStyle>
            <a:lvl1pPr marL="0" indent="0">
              <a:spcBef>
                <a:spcPts val="0"/>
              </a:spcBef>
              <a:buFontTx/>
              <a:buNone/>
              <a:defRPr sz="1200" b="1"/>
            </a:lvl1pPr>
            <a:lvl2pPr marL="0" indent="0">
              <a:spcBef>
                <a:spcPts val="0"/>
              </a:spcBef>
              <a:buFontTx/>
              <a:buNone/>
              <a:defRPr sz="1200" b="1"/>
            </a:lvl2pPr>
            <a:lvl3pPr marL="0" indent="0">
              <a:spcBef>
                <a:spcPts val="0"/>
              </a:spcBef>
              <a:buFontTx/>
              <a:buNone/>
              <a:defRPr sz="1200" b="1"/>
            </a:lvl3pPr>
            <a:lvl4pPr marL="0" indent="0">
              <a:spcBef>
                <a:spcPts val="0"/>
              </a:spcBef>
              <a:buFontTx/>
              <a:buNone/>
              <a:defRPr sz="1200" b="1"/>
            </a:lvl4pPr>
            <a:lvl5pPr marL="0" indent="0">
              <a:spcBef>
                <a:spcPts val="0"/>
              </a:spcBef>
              <a:buFontTx/>
              <a:buNone/>
              <a:defRPr sz="1200" b="1"/>
            </a:lvl5pPr>
            <a:lvl6pPr marL="0" indent="0">
              <a:spcBef>
                <a:spcPts val="0"/>
              </a:spcBef>
              <a:buFontTx/>
              <a:buNone/>
              <a:defRPr sz="1200" b="1"/>
            </a:lvl6pPr>
            <a:lvl7pPr marL="0" indent="0">
              <a:spcBef>
                <a:spcPts val="0"/>
              </a:spcBef>
              <a:buFontTx/>
              <a:buNone/>
              <a:defRPr sz="1200" b="1"/>
            </a:lvl7pPr>
            <a:lvl8pPr marL="0" indent="0">
              <a:spcBef>
                <a:spcPts val="0"/>
              </a:spcBef>
              <a:buFontTx/>
              <a:buNone/>
              <a:defRPr sz="1200" b="1"/>
            </a:lvl8pPr>
            <a:lvl9pPr marL="0" indent="0">
              <a:spcBef>
                <a:spcPts val="0"/>
              </a:spcBef>
              <a:buFontTx/>
              <a:buNone/>
              <a:defRPr sz="1200" b="1"/>
            </a:lvl9pPr>
          </a:lstStyle>
          <a:p>
            <a:pPr lvl="0"/>
            <a:r>
              <a:rPr lang="en-US" dirty="0"/>
              <a:t>[Month 00, 0000]</a:t>
            </a:r>
          </a:p>
        </p:txBody>
      </p:sp>
      <p:sp>
        <p:nvSpPr>
          <p:cNvPr id="12" name="Text Placeholder 3">
            <a:extLst>
              <a:ext uri="{FF2B5EF4-FFF2-40B4-BE49-F238E27FC236}">
                <a16:creationId xmlns:a16="http://schemas.microsoft.com/office/drawing/2014/main" id="{FABA091C-0833-1E47-B8DB-6AC39E7E3B3F}"/>
              </a:ext>
            </a:extLst>
          </p:cNvPr>
          <p:cNvSpPr>
            <a:spLocks noGrp="1"/>
          </p:cNvSpPr>
          <p:nvPr>
            <p:ph type="body" sz="quarter" idx="11" hasCustomPrompt="1"/>
          </p:nvPr>
        </p:nvSpPr>
        <p:spPr>
          <a:xfrm>
            <a:off x="457199" y="5715000"/>
            <a:ext cx="5407153" cy="685800"/>
          </a:xfrm>
          <a:noFill/>
        </p:spPr>
        <p:txBody>
          <a:bodyPr>
            <a:normAutofit/>
          </a:bodyPr>
          <a:lstStyle>
            <a:lvl1pPr marL="0" indent="0">
              <a:spcBef>
                <a:spcPts val="300"/>
              </a:spcBef>
              <a:buFontTx/>
              <a:buNone/>
              <a:defRPr sz="1200" b="1"/>
            </a:lvl1pPr>
            <a:lvl2pPr marL="0" indent="0">
              <a:spcBef>
                <a:spcPts val="300"/>
              </a:spcBef>
              <a:buFontTx/>
              <a:buNone/>
              <a:defRPr sz="1200" b="0"/>
            </a:lvl2pPr>
            <a:lvl3pPr marL="0" indent="0">
              <a:spcBef>
                <a:spcPts val="300"/>
              </a:spcBef>
              <a:buFontTx/>
              <a:buNone/>
              <a:defRPr sz="1200" b="0"/>
            </a:lvl3pPr>
            <a:lvl4pPr marL="0" indent="0">
              <a:spcBef>
                <a:spcPts val="300"/>
              </a:spcBef>
              <a:buFontTx/>
              <a:buNone/>
              <a:defRPr sz="1200" b="0"/>
            </a:lvl4pPr>
            <a:lvl5pPr marL="0" indent="0">
              <a:spcBef>
                <a:spcPts val="300"/>
              </a:spcBef>
              <a:buFontTx/>
              <a:buNone/>
              <a:defRPr sz="1200" b="0"/>
            </a:lvl5pPr>
            <a:lvl6pPr marL="0" indent="0">
              <a:spcBef>
                <a:spcPts val="300"/>
              </a:spcBef>
              <a:buFontTx/>
              <a:buNone/>
              <a:defRPr sz="1200" b="0"/>
            </a:lvl6pPr>
            <a:lvl7pPr marL="0" indent="0">
              <a:spcBef>
                <a:spcPts val="300"/>
              </a:spcBef>
              <a:buFontTx/>
              <a:buNone/>
              <a:defRPr sz="1200" b="0"/>
            </a:lvl7pPr>
            <a:lvl8pPr marL="0" indent="0">
              <a:spcBef>
                <a:spcPts val="300"/>
              </a:spcBef>
              <a:buFontTx/>
              <a:buNone/>
              <a:defRPr sz="1200" b="0"/>
            </a:lvl8pPr>
            <a:lvl9pPr marL="0" indent="0">
              <a:spcBef>
                <a:spcPts val="300"/>
              </a:spcBef>
              <a:buFontTx/>
              <a:buNone/>
              <a:defRPr sz="1200" b="0"/>
            </a:lvl9pPr>
          </a:lstStyle>
          <a:p>
            <a:pPr lvl="0"/>
            <a:r>
              <a:rPr lang="en-US" dirty="0"/>
              <a:t>[PRESENTER NAME] | [Presenter Title]</a:t>
            </a:r>
          </a:p>
        </p:txBody>
      </p:sp>
      <p:sp>
        <p:nvSpPr>
          <p:cNvPr id="11" name="Text Box 11">
            <a:extLst>
              <a:ext uri="{FF2B5EF4-FFF2-40B4-BE49-F238E27FC236}">
                <a16:creationId xmlns:a16="http://schemas.microsoft.com/office/drawing/2014/main" id="{C32A46F9-7642-47AA-9BF3-23BEB2EB6D14}"/>
              </a:ext>
            </a:extLst>
          </p:cNvPr>
          <p:cNvSpPr txBox="1">
            <a:spLocks noChangeArrowheads="1"/>
          </p:cNvSpPr>
          <p:nvPr userDrawn="1"/>
        </p:nvSpPr>
        <p:spPr bwMode="auto">
          <a:xfrm>
            <a:off x="8192655" y="5412888"/>
            <a:ext cx="3542143" cy="1215717"/>
          </a:xfrm>
          <a:prstGeom prst="rect">
            <a:avLst/>
          </a:prstGeom>
          <a:solidFill>
            <a:schemeClr val="bg1"/>
          </a:solidFill>
          <a:ln w="19050" algn="ctr">
            <a:solidFill>
              <a:schemeClr val="tx2"/>
            </a:solidFill>
            <a:miter lim="800000"/>
            <a:headEnd/>
            <a:tailEnd/>
          </a:ln>
        </p:spPr>
        <p:txBody>
          <a:bodyPr wrap="square">
            <a:spAutoFit/>
          </a:bodyPr>
          <a:lstStyle/>
          <a:p>
            <a:pPr algn="ctr">
              <a:spcBef>
                <a:spcPts val="0"/>
              </a:spcBef>
            </a:pPr>
            <a:r>
              <a:rPr lang="en-US" sz="1000" b="1" dirty="0">
                <a:solidFill>
                  <a:schemeClr val="tx2"/>
                </a:solidFill>
              </a:rPr>
              <a:t>EXPORT CONTROLLED – EAR</a:t>
            </a:r>
          </a:p>
          <a:p>
            <a:pPr algn="ctr">
              <a:spcBef>
                <a:spcPts val="0"/>
              </a:spcBef>
            </a:pPr>
            <a:r>
              <a:rPr lang="en-US" sz="900" dirty="0">
                <a:solidFill>
                  <a:schemeClr val="tx1">
                    <a:lumMod val="50000"/>
                    <a:lumOff val="50000"/>
                  </a:schemeClr>
                </a:solidFill>
              </a:rPr>
              <a:t>THESE ITEM(S) / TECHNICAL DATA CONTAIN INFORMATION SUBJECT TO U.S. GOVERNMENT EXPORT CONTROL IN ACCORDANCE WITH THE EXPORT ADMINISTRATION REGULATIONS (EAR), 15 CFR PARTS 730-774.  EXPORT OF THIS DATA TO ANY FOREIGN COUNTRY OR DISCLOSURE OF THIS DATA TO ANY NON-US PERSON MAY BE A VIOLATION OF FEDERAL LAW.</a:t>
            </a:r>
          </a:p>
        </p:txBody>
      </p:sp>
      <p:sp>
        <p:nvSpPr>
          <p:cNvPr id="13" name="Text Box 11">
            <a:extLst>
              <a:ext uri="{FF2B5EF4-FFF2-40B4-BE49-F238E27FC236}">
                <a16:creationId xmlns:a16="http://schemas.microsoft.com/office/drawing/2014/main" id="{216407F5-CAFF-49C6-ADF9-CDBE63E45A4C}"/>
              </a:ext>
            </a:extLst>
          </p:cNvPr>
          <p:cNvSpPr txBox="1">
            <a:spLocks noChangeArrowheads="1"/>
          </p:cNvSpPr>
          <p:nvPr userDrawn="1"/>
        </p:nvSpPr>
        <p:spPr bwMode="auto">
          <a:xfrm>
            <a:off x="8192655" y="4994899"/>
            <a:ext cx="3542143" cy="338554"/>
          </a:xfrm>
          <a:prstGeom prst="rect">
            <a:avLst/>
          </a:prstGeom>
          <a:solidFill>
            <a:schemeClr val="bg1"/>
          </a:solidFill>
          <a:ln w="19050" algn="ctr">
            <a:solidFill>
              <a:schemeClr val="bg1">
                <a:lumMod val="85000"/>
              </a:schemeClr>
            </a:solidFill>
            <a:miter lim="800000"/>
            <a:headEnd/>
            <a:tailEnd/>
          </a:ln>
        </p:spPr>
        <p:txBody>
          <a:bodyPr wrap="square">
            <a:spAutoFit/>
          </a:bodyPr>
          <a:lstStyle/>
          <a:p>
            <a:pPr algn="ctr">
              <a:spcBef>
                <a:spcPts val="0"/>
              </a:spcBef>
            </a:pPr>
            <a:r>
              <a:rPr lang="en-US" sz="800" dirty="0">
                <a:solidFill>
                  <a:schemeClr val="tx1">
                    <a:lumMod val="50000"/>
                    <a:lumOff val="50000"/>
                  </a:schemeClr>
                </a:solidFill>
              </a:rPr>
              <a:t>Use of U.S. DoD visual information does not imply or constitute DoD endorsement.</a:t>
            </a:r>
          </a:p>
        </p:txBody>
      </p:sp>
    </p:spTree>
    <p:extLst>
      <p:ext uri="{BB962C8B-B14F-4D97-AF65-F5344CB8AC3E}">
        <p14:creationId xmlns:p14="http://schemas.microsoft.com/office/powerpoint/2010/main" val="2182793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 userDrawn="1">
          <p15:clr>
            <a:srgbClr val="FBAE40"/>
          </p15:clr>
        </p15:guide>
        <p15:guide id="3" pos="7392" userDrawn="1">
          <p15:clr>
            <a:srgbClr val="FBAE40"/>
          </p15:clr>
        </p15:guide>
        <p15:guide id="4" orient="horz" pos="3744" userDrawn="1">
          <p15:clr>
            <a:srgbClr val="FBAE40"/>
          </p15:clr>
        </p15:guide>
        <p15:guide id="6" orient="horz" pos="4118" userDrawn="1">
          <p15:clr>
            <a:srgbClr val="FBAE40"/>
          </p15:clr>
        </p15:guide>
        <p15:guide id="9"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22AE9-2CA0-45CA-9FBA-0FDF11700DEF}"/>
              </a:ext>
            </a:extLst>
          </p:cNvPr>
          <p:cNvSpPr>
            <a:spLocks noGrp="1"/>
          </p:cNvSpPr>
          <p:nvPr>
            <p:ph type="title" hasCustomPrompt="1"/>
          </p:nvPr>
        </p:nvSpPr>
        <p:spPr/>
        <p:txBody>
          <a:bodyPr/>
          <a:lstStyle>
            <a:lvl1pPr>
              <a:defRPr/>
            </a:lvl1pPr>
          </a:lstStyle>
          <a:p>
            <a:r>
              <a:rPr lang="en-US" dirty="0"/>
              <a:t>[Slide title]</a:t>
            </a:r>
          </a:p>
        </p:txBody>
      </p:sp>
      <p:pic>
        <p:nvPicPr>
          <p:cNvPr id="15" name="Nexus">
            <a:extLst>
              <a:ext uri="{FF2B5EF4-FFF2-40B4-BE49-F238E27FC236}">
                <a16:creationId xmlns:a16="http://schemas.microsoft.com/office/drawing/2014/main" id="{52204DDE-1CFF-4147-9C4B-3B789029E6B3}"/>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3" name="Content Placeholder 2"/>
          <p:cNvSpPr>
            <a:spLocks noGrp="1"/>
          </p:cNvSpPr>
          <p:nvPr userDrawn="1">
            <p:ph idx="1"/>
          </p:nvPr>
        </p:nvSpPr>
        <p:spPr>
          <a:xfrm>
            <a:off x="457200" y="1235076"/>
            <a:ext cx="11274552" cy="4891087"/>
          </a:xfrm>
        </p:spPr>
        <p:txBody>
          <a:bodyPr numCol="2">
            <a:normAutofit/>
          </a:bodyPr>
          <a:lstStyle>
            <a:lvl1pPr marL="0" indent="0">
              <a:spcBef>
                <a:spcPts val="1200"/>
              </a:spcBef>
              <a:buFontTx/>
              <a:buNone/>
              <a:tabLst>
                <a:tab pos="5483225" algn="r"/>
              </a:tabLst>
              <a:defRPr sz="1600" b="1"/>
            </a:lvl1pPr>
            <a:lvl2pPr marL="0" indent="0">
              <a:spcBef>
                <a:spcPts val="300"/>
              </a:spcBef>
              <a:buFontTx/>
              <a:buNone/>
              <a:tabLst>
                <a:tab pos="5483225" algn="r"/>
              </a:tabLst>
              <a:defRPr sz="1600"/>
            </a:lvl2pPr>
            <a:lvl3pPr marL="0" indent="0">
              <a:spcBef>
                <a:spcPts val="300"/>
              </a:spcBef>
              <a:buFontTx/>
              <a:buNone/>
              <a:tabLst>
                <a:tab pos="5483225" algn="r"/>
              </a:tabLst>
              <a:defRPr sz="1600"/>
            </a:lvl3pPr>
            <a:lvl4pPr marL="0" indent="0">
              <a:spcBef>
                <a:spcPts val="300"/>
              </a:spcBef>
              <a:buFontTx/>
              <a:buNone/>
              <a:tabLst>
                <a:tab pos="5483225" algn="r"/>
              </a:tabLst>
              <a:defRPr sz="1600"/>
            </a:lvl4pPr>
            <a:lvl5pPr marL="0" indent="0">
              <a:spcBef>
                <a:spcPts val="300"/>
              </a:spcBef>
              <a:buFontTx/>
              <a:buNone/>
              <a:tabLst>
                <a:tab pos="5483225" algn="r"/>
              </a:tabLst>
              <a:defRPr sz="1600"/>
            </a:lvl5pPr>
            <a:lvl6pPr marL="0" indent="0">
              <a:spcBef>
                <a:spcPts val="300"/>
              </a:spcBef>
              <a:buFontTx/>
              <a:buNone/>
              <a:tabLst>
                <a:tab pos="5483225" algn="r"/>
              </a:tabLst>
              <a:defRPr sz="1600"/>
            </a:lvl6pPr>
            <a:lvl7pPr marL="0" indent="0">
              <a:spcBef>
                <a:spcPts val="300"/>
              </a:spcBef>
              <a:buFontTx/>
              <a:buNone/>
              <a:tabLst>
                <a:tab pos="5483225" algn="r"/>
              </a:tabLst>
              <a:defRPr sz="1600"/>
            </a:lvl7pPr>
            <a:lvl8pPr marL="0" indent="0">
              <a:spcBef>
                <a:spcPts val="300"/>
              </a:spcBef>
              <a:buFontTx/>
              <a:buNone/>
              <a:tabLst>
                <a:tab pos="5483225" algn="r"/>
              </a:tabLst>
              <a:defRPr sz="1600"/>
            </a:lvl8pPr>
            <a:lvl9pPr marL="0" indent="0">
              <a:spcBef>
                <a:spcPts val="300"/>
              </a:spcBef>
              <a:buFontTx/>
              <a:buNone/>
              <a:tabLst>
                <a:tab pos="5483225" algn="r"/>
              </a:tabLst>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Shape 10">
            <a:extLst>
              <a:ext uri="{FF2B5EF4-FFF2-40B4-BE49-F238E27FC236}">
                <a16:creationId xmlns:a16="http://schemas.microsoft.com/office/drawing/2014/main" id="{F95AB5E7-9A7E-4D97-9B35-1CB9BAFBFB3C}"/>
              </a:ext>
            </a:extLst>
          </p:cNvPr>
          <p:cNvSpPr/>
          <p:nvPr userDrawn="1"/>
        </p:nvSpPr>
        <p:spPr>
          <a:xfrm>
            <a:off x="470154" y="829818"/>
            <a:ext cx="11261598" cy="131826"/>
          </a:xfrm>
          <a:custGeom>
            <a:avLst/>
            <a:gdLst>
              <a:gd name="connsiteX0" fmla="*/ 8491728 w 8491728"/>
              <a:gd name="connsiteY0" fmla="*/ 121920 h 128016"/>
              <a:gd name="connsiteX1" fmla="*/ 7888224 w 8491728"/>
              <a:gd name="connsiteY1" fmla="*/ 121920 h 128016"/>
              <a:gd name="connsiteX2" fmla="*/ 7766304 w 8491728"/>
              <a:gd name="connsiteY2" fmla="*/ 0 h 128016"/>
              <a:gd name="connsiteX3" fmla="*/ 7638288 w 8491728"/>
              <a:gd name="connsiteY3" fmla="*/ 128016 h 128016"/>
              <a:gd name="connsiteX4" fmla="*/ 0 w 8491728"/>
              <a:gd name="connsiteY4" fmla="*/ 128016 h 128016"/>
              <a:gd name="connsiteX0" fmla="*/ 8491728 w 8491728"/>
              <a:gd name="connsiteY0" fmla="*/ 12192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8491728 w 8491728"/>
              <a:gd name="connsiteY0" fmla="*/ 133350 h 133350"/>
              <a:gd name="connsiteX1" fmla="*/ 7893939 w 8491728"/>
              <a:gd name="connsiteY1" fmla="*/ 129540 h 133350"/>
              <a:gd name="connsiteX2" fmla="*/ 7766304 w 8491728"/>
              <a:gd name="connsiteY2" fmla="*/ 0 h 133350"/>
              <a:gd name="connsiteX3" fmla="*/ 7638288 w 8491728"/>
              <a:gd name="connsiteY3" fmla="*/ 128016 h 133350"/>
              <a:gd name="connsiteX4" fmla="*/ 0 w 8491728"/>
              <a:gd name="connsiteY4" fmla="*/ 128016 h 133350"/>
              <a:gd name="connsiteX0" fmla="*/ 8489823 w 8489823"/>
              <a:gd name="connsiteY0" fmla="*/ 127635 h 129540"/>
              <a:gd name="connsiteX1" fmla="*/ 7893939 w 8489823"/>
              <a:gd name="connsiteY1" fmla="*/ 129540 h 129540"/>
              <a:gd name="connsiteX2" fmla="*/ 7766304 w 8489823"/>
              <a:gd name="connsiteY2" fmla="*/ 0 h 129540"/>
              <a:gd name="connsiteX3" fmla="*/ 7638288 w 8489823"/>
              <a:gd name="connsiteY3" fmla="*/ 128016 h 129540"/>
              <a:gd name="connsiteX4" fmla="*/ 0 w 8489823"/>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5730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6013 w 8486013"/>
              <a:gd name="connsiteY0" fmla="*/ 127635 h 129540"/>
              <a:gd name="connsiteX1" fmla="*/ 7893939 w 8486013"/>
              <a:gd name="connsiteY1" fmla="*/ 129540 h 129540"/>
              <a:gd name="connsiteX2" fmla="*/ 7766304 w 8486013"/>
              <a:gd name="connsiteY2" fmla="*/ 0 h 129540"/>
              <a:gd name="connsiteX3" fmla="*/ 7638288 w 8486013"/>
              <a:gd name="connsiteY3" fmla="*/ 128016 h 129540"/>
              <a:gd name="connsiteX4" fmla="*/ 0 w 8486013"/>
              <a:gd name="connsiteY4" fmla="*/ 128016 h 129540"/>
              <a:gd name="connsiteX0" fmla="*/ 8493633 w 8493633"/>
              <a:gd name="connsiteY0" fmla="*/ 127635 h 129540"/>
              <a:gd name="connsiteX1" fmla="*/ 7893939 w 8493633"/>
              <a:gd name="connsiteY1" fmla="*/ 129540 h 129540"/>
              <a:gd name="connsiteX2" fmla="*/ 7766304 w 8493633"/>
              <a:gd name="connsiteY2" fmla="*/ 0 h 129540"/>
              <a:gd name="connsiteX3" fmla="*/ 7638288 w 8493633"/>
              <a:gd name="connsiteY3" fmla="*/ 128016 h 129540"/>
              <a:gd name="connsiteX4" fmla="*/ 0 w 8493633"/>
              <a:gd name="connsiteY4" fmla="*/ 128016 h 129540"/>
              <a:gd name="connsiteX0" fmla="*/ 8493633 w 8493633"/>
              <a:gd name="connsiteY0" fmla="*/ 133350 h 133350"/>
              <a:gd name="connsiteX1" fmla="*/ 7893939 w 8493633"/>
              <a:gd name="connsiteY1" fmla="*/ 129540 h 133350"/>
              <a:gd name="connsiteX2" fmla="*/ 7766304 w 8493633"/>
              <a:gd name="connsiteY2" fmla="*/ 0 h 133350"/>
              <a:gd name="connsiteX3" fmla="*/ 7638288 w 8493633"/>
              <a:gd name="connsiteY3" fmla="*/ 128016 h 133350"/>
              <a:gd name="connsiteX4" fmla="*/ 0 w 8493633"/>
              <a:gd name="connsiteY4" fmla="*/ 128016 h 133350"/>
              <a:gd name="connsiteX0" fmla="*/ 8487918 w 8487918"/>
              <a:gd name="connsiteY0" fmla="*/ 9334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91728 w 8491728"/>
              <a:gd name="connsiteY0" fmla="*/ 12954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11261598 w 11261598"/>
              <a:gd name="connsiteY0" fmla="*/ 129540 h 131826"/>
              <a:gd name="connsiteX1" fmla="*/ 10663809 w 11261598"/>
              <a:gd name="connsiteY1" fmla="*/ 129540 h 131826"/>
              <a:gd name="connsiteX2" fmla="*/ 10536174 w 11261598"/>
              <a:gd name="connsiteY2" fmla="*/ 0 h 131826"/>
              <a:gd name="connsiteX3" fmla="*/ 10408158 w 11261598"/>
              <a:gd name="connsiteY3" fmla="*/ 128016 h 131826"/>
              <a:gd name="connsiteX4" fmla="*/ 0 w 11261598"/>
              <a:gd name="connsiteY4" fmla="*/ 131826 h 13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598" h="131826">
                <a:moveTo>
                  <a:pt x="11261598" y="129540"/>
                </a:moveTo>
                <a:lnTo>
                  <a:pt x="10663809" y="129540"/>
                </a:lnTo>
                <a:lnTo>
                  <a:pt x="10536174" y="0"/>
                </a:lnTo>
                <a:lnTo>
                  <a:pt x="10408158" y="128016"/>
                </a:lnTo>
                <a:lnTo>
                  <a:pt x="0" y="131826"/>
                </a:lnTo>
              </a:path>
            </a:pathLst>
          </a:custGeom>
          <a:noFill/>
          <a:ln w="12700">
            <a:solidFill>
              <a:schemeClr val="tx2"/>
            </a:solidFill>
          </a:ln>
        </p:spPr>
        <p:style>
          <a:lnRef idx="0">
            <a:schemeClr val="accent1"/>
          </a:lnRef>
          <a:fillRef idx="1">
            <a:schemeClr val="accent1"/>
          </a:fillRef>
          <a:effectRef idx="0">
            <a:srgbClr val="000000"/>
          </a:effectRef>
          <a:fontRef idx="minor">
            <a:schemeClr val="lt2"/>
          </a:fontRef>
        </p:style>
        <p:txBody>
          <a:bodyPr rtlCol="0" anchor="ctr"/>
          <a:lstStyle/>
          <a:p>
            <a:pPr algn="ctr"/>
            <a:endParaRPr lang="en-US"/>
          </a:p>
        </p:txBody>
      </p:sp>
    </p:spTree>
    <p:extLst>
      <p:ext uri="{BB962C8B-B14F-4D97-AF65-F5344CB8AC3E}">
        <p14:creationId xmlns:p14="http://schemas.microsoft.com/office/powerpoint/2010/main" val="1368453510"/>
      </p:ext>
    </p:extLst>
  </p:cSld>
  <p:clrMapOvr>
    <a:masterClrMapping/>
  </p:clrMapOvr>
  <p:extLst>
    <p:ext uri="{DCECCB84-F9BA-43D5-87BE-67443E8EF086}">
      <p15:sldGuideLst xmlns:p15="http://schemas.microsoft.com/office/powerpoint/2012/main">
        <p15:guide id="1" orient="horz" pos="778" userDrawn="1">
          <p15:clr>
            <a:srgbClr val="FBAE40"/>
          </p15:clr>
        </p15:guide>
        <p15:guide id="3" orient="horz" pos="3859" userDrawn="1">
          <p15:clr>
            <a:srgbClr val="FBAE40"/>
          </p15:clr>
        </p15:guide>
        <p15:guide id="4" pos="288" userDrawn="1">
          <p15:clr>
            <a:srgbClr val="FBAE40"/>
          </p15:clr>
        </p15:guide>
        <p15:guide id="5" pos="7392" userDrawn="1">
          <p15:clr>
            <a:srgbClr val="FBAE40"/>
          </p15:clr>
        </p15:guide>
        <p15:guide id="6" orient="horz" pos="202" userDrawn="1">
          <p15:clr>
            <a:srgbClr val="FBAE40"/>
          </p15:clr>
        </p15:guide>
        <p15:guide id="7" orient="horz" pos="411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22AE9-2CA0-45CA-9FBA-0FDF11700DEF}"/>
              </a:ext>
            </a:extLst>
          </p:cNvPr>
          <p:cNvSpPr>
            <a:spLocks noGrp="1"/>
          </p:cNvSpPr>
          <p:nvPr>
            <p:ph type="title" hasCustomPrompt="1"/>
          </p:nvPr>
        </p:nvSpPr>
        <p:spPr/>
        <p:txBody>
          <a:bodyPr/>
          <a:lstStyle>
            <a:lvl1pPr>
              <a:defRPr/>
            </a:lvl1pPr>
          </a:lstStyle>
          <a:p>
            <a:r>
              <a:rPr lang="en-US" dirty="0"/>
              <a:t>[Slide title]</a:t>
            </a:r>
          </a:p>
        </p:txBody>
      </p:sp>
      <p:pic>
        <p:nvPicPr>
          <p:cNvPr id="16" name="Nexus">
            <a:extLst>
              <a:ext uri="{FF2B5EF4-FFF2-40B4-BE49-F238E27FC236}">
                <a16:creationId xmlns:a16="http://schemas.microsoft.com/office/drawing/2014/main" id="{F09142EB-3C86-0E4B-8362-3A7A711934B9}"/>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3" name="Content Placeholder 2"/>
          <p:cNvSpPr>
            <a:spLocks noGrp="1"/>
          </p:cNvSpPr>
          <p:nvPr userDrawn="1">
            <p:ph idx="1"/>
          </p:nvPr>
        </p:nvSpPr>
        <p:spPr>
          <a:xfrm>
            <a:off x="457200" y="1234440"/>
            <a:ext cx="11274552" cy="489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notes">
            <a:extLst>
              <a:ext uri="{FF2B5EF4-FFF2-40B4-BE49-F238E27FC236}">
                <a16:creationId xmlns:a16="http://schemas.microsoft.com/office/drawing/2014/main" id="{75F4AE38-44E5-1D42-B35C-FA66F7894BC3}"/>
              </a:ext>
            </a:extLst>
          </p:cNvPr>
          <p:cNvSpPr>
            <a:spLocks noGrp="1"/>
          </p:cNvSpPr>
          <p:nvPr userDrawn="1">
            <p:ph type="body" sz="quarter" idx="12" hasCustomPrompt="1"/>
          </p:nvPr>
        </p:nvSpPr>
        <p:spPr>
          <a:xfrm>
            <a:off x="457201" y="6217920"/>
            <a:ext cx="11277600"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
        <p:nvSpPr>
          <p:cNvPr id="12" name="Freeform: Shape 11">
            <a:extLst>
              <a:ext uri="{FF2B5EF4-FFF2-40B4-BE49-F238E27FC236}">
                <a16:creationId xmlns:a16="http://schemas.microsoft.com/office/drawing/2014/main" id="{87FA432D-BCE9-450A-8A84-385D0B116EB1}"/>
              </a:ext>
            </a:extLst>
          </p:cNvPr>
          <p:cNvSpPr/>
          <p:nvPr userDrawn="1"/>
        </p:nvSpPr>
        <p:spPr>
          <a:xfrm>
            <a:off x="470154" y="829818"/>
            <a:ext cx="11261598" cy="131826"/>
          </a:xfrm>
          <a:custGeom>
            <a:avLst/>
            <a:gdLst>
              <a:gd name="connsiteX0" fmla="*/ 8491728 w 8491728"/>
              <a:gd name="connsiteY0" fmla="*/ 121920 h 128016"/>
              <a:gd name="connsiteX1" fmla="*/ 7888224 w 8491728"/>
              <a:gd name="connsiteY1" fmla="*/ 121920 h 128016"/>
              <a:gd name="connsiteX2" fmla="*/ 7766304 w 8491728"/>
              <a:gd name="connsiteY2" fmla="*/ 0 h 128016"/>
              <a:gd name="connsiteX3" fmla="*/ 7638288 w 8491728"/>
              <a:gd name="connsiteY3" fmla="*/ 128016 h 128016"/>
              <a:gd name="connsiteX4" fmla="*/ 0 w 8491728"/>
              <a:gd name="connsiteY4" fmla="*/ 128016 h 128016"/>
              <a:gd name="connsiteX0" fmla="*/ 8491728 w 8491728"/>
              <a:gd name="connsiteY0" fmla="*/ 12192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8491728 w 8491728"/>
              <a:gd name="connsiteY0" fmla="*/ 133350 h 133350"/>
              <a:gd name="connsiteX1" fmla="*/ 7893939 w 8491728"/>
              <a:gd name="connsiteY1" fmla="*/ 129540 h 133350"/>
              <a:gd name="connsiteX2" fmla="*/ 7766304 w 8491728"/>
              <a:gd name="connsiteY2" fmla="*/ 0 h 133350"/>
              <a:gd name="connsiteX3" fmla="*/ 7638288 w 8491728"/>
              <a:gd name="connsiteY3" fmla="*/ 128016 h 133350"/>
              <a:gd name="connsiteX4" fmla="*/ 0 w 8491728"/>
              <a:gd name="connsiteY4" fmla="*/ 128016 h 133350"/>
              <a:gd name="connsiteX0" fmla="*/ 8489823 w 8489823"/>
              <a:gd name="connsiteY0" fmla="*/ 127635 h 129540"/>
              <a:gd name="connsiteX1" fmla="*/ 7893939 w 8489823"/>
              <a:gd name="connsiteY1" fmla="*/ 129540 h 129540"/>
              <a:gd name="connsiteX2" fmla="*/ 7766304 w 8489823"/>
              <a:gd name="connsiteY2" fmla="*/ 0 h 129540"/>
              <a:gd name="connsiteX3" fmla="*/ 7638288 w 8489823"/>
              <a:gd name="connsiteY3" fmla="*/ 128016 h 129540"/>
              <a:gd name="connsiteX4" fmla="*/ 0 w 8489823"/>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5730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6013 w 8486013"/>
              <a:gd name="connsiteY0" fmla="*/ 127635 h 129540"/>
              <a:gd name="connsiteX1" fmla="*/ 7893939 w 8486013"/>
              <a:gd name="connsiteY1" fmla="*/ 129540 h 129540"/>
              <a:gd name="connsiteX2" fmla="*/ 7766304 w 8486013"/>
              <a:gd name="connsiteY2" fmla="*/ 0 h 129540"/>
              <a:gd name="connsiteX3" fmla="*/ 7638288 w 8486013"/>
              <a:gd name="connsiteY3" fmla="*/ 128016 h 129540"/>
              <a:gd name="connsiteX4" fmla="*/ 0 w 8486013"/>
              <a:gd name="connsiteY4" fmla="*/ 128016 h 129540"/>
              <a:gd name="connsiteX0" fmla="*/ 8493633 w 8493633"/>
              <a:gd name="connsiteY0" fmla="*/ 127635 h 129540"/>
              <a:gd name="connsiteX1" fmla="*/ 7893939 w 8493633"/>
              <a:gd name="connsiteY1" fmla="*/ 129540 h 129540"/>
              <a:gd name="connsiteX2" fmla="*/ 7766304 w 8493633"/>
              <a:gd name="connsiteY2" fmla="*/ 0 h 129540"/>
              <a:gd name="connsiteX3" fmla="*/ 7638288 w 8493633"/>
              <a:gd name="connsiteY3" fmla="*/ 128016 h 129540"/>
              <a:gd name="connsiteX4" fmla="*/ 0 w 8493633"/>
              <a:gd name="connsiteY4" fmla="*/ 128016 h 129540"/>
              <a:gd name="connsiteX0" fmla="*/ 8493633 w 8493633"/>
              <a:gd name="connsiteY0" fmla="*/ 133350 h 133350"/>
              <a:gd name="connsiteX1" fmla="*/ 7893939 w 8493633"/>
              <a:gd name="connsiteY1" fmla="*/ 129540 h 133350"/>
              <a:gd name="connsiteX2" fmla="*/ 7766304 w 8493633"/>
              <a:gd name="connsiteY2" fmla="*/ 0 h 133350"/>
              <a:gd name="connsiteX3" fmla="*/ 7638288 w 8493633"/>
              <a:gd name="connsiteY3" fmla="*/ 128016 h 133350"/>
              <a:gd name="connsiteX4" fmla="*/ 0 w 8493633"/>
              <a:gd name="connsiteY4" fmla="*/ 128016 h 133350"/>
              <a:gd name="connsiteX0" fmla="*/ 8487918 w 8487918"/>
              <a:gd name="connsiteY0" fmla="*/ 9334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91728 w 8491728"/>
              <a:gd name="connsiteY0" fmla="*/ 12954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11261598 w 11261598"/>
              <a:gd name="connsiteY0" fmla="*/ 129540 h 131826"/>
              <a:gd name="connsiteX1" fmla="*/ 10663809 w 11261598"/>
              <a:gd name="connsiteY1" fmla="*/ 129540 h 131826"/>
              <a:gd name="connsiteX2" fmla="*/ 10536174 w 11261598"/>
              <a:gd name="connsiteY2" fmla="*/ 0 h 131826"/>
              <a:gd name="connsiteX3" fmla="*/ 10408158 w 11261598"/>
              <a:gd name="connsiteY3" fmla="*/ 128016 h 131826"/>
              <a:gd name="connsiteX4" fmla="*/ 0 w 11261598"/>
              <a:gd name="connsiteY4" fmla="*/ 131826 h 13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598" h="131826">
                <a:moveTo>
                  <a:pt x="11261598" y="129540"/>
                </a:moveTo>
                <a:lnTo>
                  <a:pt x="10663809" y="129540"/>
                </a:lnTo>
                <a:lnTo>
                  <a:pt x="10536174" y="0"/>
                </a:lnTo>
                <a:lnTo>
                  <a:pt x="10408158" y="128016"/>
                </a:lnTo>
                <a:lnTo>
                  <a:pt x="0" y="131826"/>
                </a:lnTo>
              </a:path>
            </a:pathLst>
          </a:custGeom>
          <a:noFill/>
          <a:ln w="12700">
            <a:solidFill>
              <a:schemeClr val="tx2"/>
            </a:solidFill>
          </a:ln>
        </p:spPr>
        <p:style>
          <a:lnRef idx="0">
            <a:schemeClr val="accent1"/>
          </a:lnRef>
          <a:fillRef idx="1">
            <a:schemeClr val="accent1"/>
          </a:fillRef>
          <a:effectRef idx="0">
            <a:srgbClr val="000000"/>
          </a:effectRef>
          <a:fontRef idx="minor">
            <a:schemeClr val="lt2"/>
          </a:fontRef>
        </p:style>
        <p:txBody>
          <a:bodyPr rtlCol="0" anchor="ctr"/>
          <a:lstStyle/>
          <a:p>
            <a:pPr algn="ctr"/>
            <a:endParaRPr lang="en-US"/>
          </a:p>
        </p:txBody>
      </p:sp>
    </p:spTree>
    <p:extLst>
      <p:ext uri="{BB962C8B-B14F-4D97-AF65-F5344CB8AC3E}">
        <p14:creationId xmlns:p14="http://schemas.microsoft.com/office/powerpoint/2010/main" val="3546017576"/>
      </p:ext>
    </p:extLst>
  </p:cSld>
  <p:clrMapOvr>
    <a:masterClrMapping/>
  </p:clrMapOvr>
  <p:extLst>
    <p:ext uri="{DCECCB84-F9BA-43D5-87BE-67443E8EF086}">
      <p15:sldGuideLst xmlns:p15="http://schemas.microsoft.com/office/powerpoint/2012/main">
        <p15:guide id="1" orient="horz" pos="778" userDrawn="1">
          <p15:clr>
            <a:srgbClr val="FBAE40"/>
          </p15:clr>
        </p15:guide>
        <p15:guide id="3" orient="horz" pos="3859" userDrawn="1">
          <p15:clr>
            <a:srgbClr val="FBAE40"/>
          </p15:clr>
        </p15:guide>
        <p15:guide id="4" pos="288" userDrawn="1">
          <p15:clr>
            <a:srgbClr val="FBAE40"/>
          </p15:clr>
        </p15:guide>
        <p15:guide id="5" pos="7392" userDrawn="1">
          <p15:clr>
            <a:srgbClr val="FBAE40"/>
          </p15:clr>
        </p15:guide>
        <p15:guide id="6" orient="horz" pos="202" userDrawn="1">
          <p15:clr>
            <a:srgbClr val="FBAE40"/>
          </p15:clr>
        </p15:guide>
        <p15:guide id="7" orient="horz" pos="411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2BE805-8AAF-45CE-BF58-31FF2A7187ED}"/>
              </a:ext>
            </a:extLst>
          </p:cNvPr>
          <p:cNvSpPr>
            <a:spLocks noGrp="1"/>
          </p:cNvSpPr>
          <p:nvPr>
            <p:ph type="title" hasCustomPrompt="1"/>
          </p:nvPr>
        </p:nvSpPr>
        <p:spPr/>
        <p:txBody>
          <a:bodyPr/>
          <a:lstStyle>
            <a:lvl1pPr>
              <a:defRPr/>
            </a:lvl1pPr>
          </a:lstStyle>
          <a:p>
            <a:r>
              <a:rPr lang="en-US" dirty="0"/>
              <a:t>[Slide title]</a:t>
            </a:r>
          </a:p>
        </p:txBody>
      </p:sp>
      <p:pic>
        <p:nvPicPr>
          <p:cNvPr id="16" name="Nexus">
            <a:extLst>
              <a:ext uri="{FF2B5EF4-FFF2-40B4-BE49-F238E27FC236}">
                <a16:creationId xmlns:a16="http://schemas.microsoft.com/office/drawing/2014/main" id="{38F87F72-9983-FF4F-A1CD-F04115A147E2}"/>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3" name="Content Placeholder 2"/>
          <p:cNvSpPr>
            <a:spLocks noGrp="1"/>
          </p:cNvSpPr>
          <p:nvPr userDrawn="1">
            <p:ph sz="half" idx="1"/>
          </p:nvPr>
        </p:nvSpPr>
        <p:spPr>
          <a:xfrm>
            <a:off x="457199" y="1234440"/>
            <a:ext cx="5484878" cy="4891723"/>
          </a:xfrm>
        </p:spPr>
        <p:txBody>
          <a:bodyPr/>
          <a:lstStyle>
            <a:lvl1pPr>
              <a:defRPr sz="16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userDrawn="1">
            <p:ph sz="half" idx="2"/>
          </p:nvPr>
        </p:nvSpPr>
        <p:spPr>
          <a:xfrm>
            <a:off x="6246875" y="1234440"/>
            <a:ext cx="5484878" cy="4891723"/>
          </a:xfrm>
        </p:spPr>
        <p:txBody>
          <a:bodyPr/>
          <a:lstStyle>
            <a:lvl1pPr>
              <a:defRPr sz="16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notes">
            <a:extLst>
              <a:ext uri="{FF2B5EF4-FFF2-40B4-BE49-F238E27FC236}">
                <a16:creationId xmlns:a16="http://schemas.microsoft.com/office/drawing/2014/main" id="{D6B37056-6377-3D44-A7A5-FAA3E592F2C8}"/>
              </a:ext>
            </a:extLst>
          </p:cNvPr>
          <p:cNvSpPr>
            <a:spLocks noGrp="1"/>
          </p:cNvSpPr>
          <p:nvPr userDrawn="1">
            <p:ph type="body" sz="quarter" idx="12" hasCustomPrompt="1"/>
          </p:nvPr>
        </p:nvSpPr>
        <p:spPr>
          <a:xfrm>
            <a:off x="457201" y="6217920"/>
            <a:ext cx="11277600"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
        <p:nvSpPr>
          <p:cNvPr id="13" name="Freeform: Shape 12">
            <a:extLst>
              <a:ext uri="{FF2B5EF4-FFF2-40B4-BE49-F238E27FC236}">
                <a16:creationId xmlns:a16="http://schemas.microsoft.com/office/drawing/2014/main" id="{E10D97A2-1FFF-4AC2-8D54-1C2CF2436F80}"/>
              </a:ext>
            </a:extLst>
          </p:cNvPr>
          <p:cNvSpPr/>
          <p:nvPr userDrawn="1"/>
        </p:nvSpPr>
        <p:spPr>
          <a:xfrm>
            <a:off x="470154" y="829818"/>
            <a:ext cx="11261598" cy="131826"/>
          </a:xfrm>
          <a:custGeom>
            <a:avLst/>
            <a:gdLst>
              <a:gd name="connsiteX0" fmla="*/ 8491728 w 8491728"/>
              <a:gd name="connsiteY0" fmla="*/ 121920 h 128016"/>
              <a:gd name="connsiteX1" fmla="*/ 7888224 w 8491728"/>
              <a:gd name="connsiteY1" fmla="*/ 121920 h 128016"/>
              <a:gd name="connsiteX2" fmla="*/ 7766304 w 8491728"/>
              <a:gd name="connsiteY2" fmla="*/ 0 h 128016"/>
              <a:gd name="connsiteX3" fmla="*/ 7638288 w 8491728"/>
              <a:gd name="connsiteY3" fmla="*/ 128016 h 128016"/>
              <a:gd name="connsiteX4" fmla="*/ 0 w 8491728"/>
              <a:gd name="connsiteY4" fmla="*/ 128016 h 128016"/>
              <a:gd name="connsiteX0" fmla="*/ 8491728 w 8491728"/>
              <a:gd name="connsiteY0" fmla="*/ 12192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8491728 w 8491728"/>
              <a:gd name="connsiteY0" fmla="*/ 133350 h 133350"/>
              <a:gd name="connsiteX1" fmla="*/ 7893939 w 8491728"/>
              <a:gd name="connsiteY1" fmla="*/ 129540 h 133350"/>
              <a:gd name="connsiteX2" fmla="*/ 7766304 w 8491728"/>
              <a:gd name="connsiteY2" fmla="*/ 0 h 133350"/>
              <a:gd name="connsiteX3" fmla="*/ 7638288 w 8491728"/>
              <a:gd name="connsiteY3" fmla="*/ 128016 h 133350"/>
              <a:gd name="connsiteX4" fmla="*/ 0 w 8491728"/>
              <a:gd name="connsiteY4" fmla="*/ 128016 h 133350"/>
              <a:gd name="connsiteX0" fmla="*/ 8489823 w 8489823"/>
              <a:gd name="connsiteY0" fmla="*/ 127635 h 129540"/>
              <a:gd name="connsiteX1" fmla="*/ 7893939 w 8489823"/>
              <a:gd name="connsiteY1" fmla="*/ 129540 h 129540"/>
              <a:gd name="connsiteX2" fmla="*/ 7766304 w 8489823"/>
              <a:gd name="connsiteY2" fmla="*/ 0 h 129540"/>
              <a:gd name="connsiteX3" fmla="*/ 7638288 w 8489823"/>
              <a:gd name="connsiteY3" fmla="*/ 128016 h 129540"/>
              <a:gd name="connsiteX4" fmla="*/ 0 w 8489823"/>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5730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6013 w 8486013"/>
              <a:gd name="connsiteY0" fmla="*/ 127635 h 129540"/>
              <a:gd name="connsiteX1" fmla="*/ 7893939 w 8486013"/>
              <a:gd name="connsiteY1" fmla="*/ 129540 h 129540"/>
              <a:gd name="connsiteX2" fmla="*/ 7766304 w 8486013"/>
              <a:gd name="connsiteY2" fmla="*/ 0 h 129540"/>
              <a:gd name="connsiteX3" fmla="*/ 7638288 w 8486013"/>
              <a:gd name="connsiteY3" fmla="*/ 128016 h 129540"/>
              <a:gd name="connsiteX4" fmla="*/ 0 w 8486013"/>
              <a:gd name="connsiteY4" fmla="*/ 128016 h 129540"/>
              <a:gd name="connsiteX0" fmla="*/ 8493633 w 8493633"/>
              <a:gd name="connsiteY0" fmla="*/ 127635 h 129540"/>
              <a:gd name="connsiteX1" fmla="*/ 7893939 w 8493633"/>
              <a:gd name="connsiteY1" fmla="*/ 129540 h 129540"/>
              <a:gd name="connsiteX2" fmla="*/ 7766304 w 8493633"/>
              <a:gd name="connsiteY2" fmla="*/ 0 h 129540"/>
              <a:gd name="connsiteX3" fmla="*/ 7638288 w 8493633"/>
              <a:gd name="connsiteY3" fmla="*/ 128016 h 129540"/>
              <a:gd name="connsiteX4" fmla="*/ 0 w 8493633"/>
              <a:gd name="connsiteY4" fmla="*/ 128016 h 129540"/>
              <a:gd name="connsiteX0" fmla="*/ 8493633 w 8493633"/>
              <a:gd name="connsiteY0" fmla="*/ 133350 h 133350"/>
              <a:gd name="connsiteX1" fmla="*/ 7893939 w 8493633"/>
              <a:gd name="connsiteY1" fmla="*/ 129540 h 133350"/>
              <a:gd name="connsiteX2" fmla="*/ 7766304 w 8493633"/>
              <a:gd name="connsiteY2" fmla="*/ 0 h 133350"/>
              <a:gd name="connsiteX3" fmla="*/ 7638288 w 8493633"/>
              <a:gd name="connsiteY3" fmla="*/ 128016 h 133350"/>
              <a:gd name="connsiteX4" fmla="*/ 0 w 8493633"/>
              <a:gd name="connsiteY4" fmla="*/ 128016 h 133350"/>
              <a:gd name="connsiteX0" fmla="*/ 8487918 w 8487918"/>
              <a:gd name="connsiteY0" fmla="*/ 9334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91728 w 8491728"/>
              <a:gd name="connsiteY0" fmla="*/ 12954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11261598 w 11261598"/>
              <a:gd name="connsiteY0" fmla="*/ 129540 h 131826"/>
              <a:gd name="connsiteX1" fmla="*/ 10663809 w 11261598"/>
              <a:gd name="connsiteY1" fmla="*/ 129540 h 131826"/>
              <a:gd name="connsiteX2" fmla="*/ 10536174 w 11261598"/>
              <a:gd name="connsiteY2" fmla="*/ 0 h 131826"/>
              <a:gd name="connsiteX3" fmla="*/ 10408158 w 11261598"/>
              <a:gd name="connsiteY3" fmla="*/ 128016 h 131826"/>
              <a:gd name="connsiteX4" fmla="*/ 0 w 11261598"/>
              <a:gd name="connsiteY4" fmla="*/ 131826 h 13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598" h="131826">
                <a:moveTo>
                  <a:pt x="11261598" y="129540"/>
                </a:moveTo>
                <a:lnTo>
                  <a:pt x="10663809" y="129540"/>
                </a:lnTo>
                <a:lnTo>
                  <a:pt x="10536174" y="0"/>
                </a:lnTo>
                <a:lnTo>
                  <a:pt x="10408158" y="128016"/>
                </a:lnTo>
                <a:lnTo>
                  <a:pt x="0" y="131826"/>
                </a:lnTo>
              </a:path>
            </a:pathLst>
          </a:custGeom>
          <a:noFill/>
          <a:ln w="12700">
            <a:solidFill>
              <a:schemeClr val="tx2"/>
            </a:solidFill>
          </a:ln>
        </p:spPr>
        <p:style>
          <a:lnRef idx="0">
            <a:schemeClr val="accent1"/>
          </a:lnRef>
          <a:fillRef idx="1">
            <a:schemeClr val="accent1"/>
          </a:fillRef>
          <a:effectRef idx="0">
            <a:srgbClr val="000000"/>
          </a:effectRef>
          <a:fontRef idx="minor">
            <a:schemeClr val="lt2"/>
          </a:fontRef>
        </p:style>
        <p:txBody>
          <a:bodyPr rtlCol="0" anchor="ctr"/>
          <a:lstStyle/>
          <a:p>
            <a:pPr algn="ctr"/>
            <a:endParaRPr lang="en-US"/>
          </a:p>
        </p:txBody>
      </p:sp>
    </p:spTree>
    <p:extLst>
      <p:ext uri="{BB962C8B-B14F-4D97-AF65-F5344CB8AC3E}">
        <p14:creationId xmlns:p14="http://schemas.microsoft.com/office/powerpoint/2010/main" val="3234410377"/>
      </p:ext>
    </p:extLst>
  </p:cSld>
  <p:clrMapOvr>
    <a:masterClrMapping/>
  </p:clrMapOvr>
  <p:extLst>
    <p:ext uri="{DCECCB84-F9BA-43D5-87BE-67443E8EF086}">
      <p15:sldGuideLst xmlns:p15="http://schemas.microsoft.com/office/powerpoint/2012/main">
        <p15:guide id="1" pos="3744" userDrawn="1">
          <p15:clr>
            <a:srgbClr val="FBAE40"/>
          </p15:clr>
        </p15:guide>
        <p15:guide id="2" pos="3936" userDrawn="1">
          <p15:clr>
            <a:srgbClr val="FBAE40"/>
          </p15:clr>
        </p15:guide>
        <p15:guide id="3" orient="horz" pos="778" userDrawn="1">
          <p15:clr>
            <a:srgbClr val="FBAE40"/>
          </p15:clr>
        </p15:guide>
        <p15:guide id="5" orient="horz" pos="3859" userDrawn="1">
          <p15:clr>
            <a:srgbClr val="FBAE40"/>
          </p15:clr>
        </p15:guide>
        <p15:guide id="6" pos="288" userDrawn="1">
          <p15:clr>
            <a:srgbClr val="FBAE40"/>
          </p15:clr>
        </p15:guide>
        <p15:guide id="7" pos="7392" userDrawn="1">
          <p15:clr>
            <a:srgbClr val="FBAE40"/>
          </p15:clr>
        </p15:guide>
        <p15:guide id="8" orient="horz" pos="202" userDrawn="1">
          <p15:clr>
            <a:srgbClr val="FBAE40"/>
          </p15:clr>
        </p15:guide>
        <p15:guide id="9" orient="horz" pos="411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9CD2DC-C27B-C442-AE9D-1B8AB9988C4B}"/>
              </a:ext>
            </a:extLst>
          </p:cNvPr>
          <p:cNvSpPr>
            <a:spLocks noGrp="1"/>
          </p:cNvSpPr>
          <p:nvPr>
            <p:ph type="title" hasCustomPrompt="1"/>
          </p:nvPr>
        </p:nvSpPr>
        <p:spPr/>
        <p:txBody>
          <a:bodyPr/>
          <a:lstStyle/>
          <a:p>
            <a:r>
              <a:rPr lang="en-US" dirty="0"/>
              <a:t>[Slide title]</a:t>
            </a:r>
          </a:p>
        </p:txBody>
      </p:sp>
      <p:pic>
        <p:nvPicPr>
          <p:cNvPr id="19" name="Nexus">
            <a:extLst>
              <a:ext uri="{FF2B5EF4-FFF2-40B4-BE49-F238E27FC236}">
                <a16:creationId xmlns:a16="http://schemas.microsoft.com/office/drawing/2014/main" id="{2AD7AB2F-2A57-1C4F-9658-B53FC6A453AD}"/>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3" name="Content Placeholder 2"/>
          <p:cNvSpPr>
            <a:spLocks noGrp="1"/>
          </p:cNvSpPr>
          <p:nvPr userDrawn="1">
            <p:ph sz="half" idx="1"/>
          </p:nvPr>
        </p:nvSpPr>
        <p:spPr>
          <a:xfrm>
            <a:off x="457200" y="1234440"/>
            <a:ext cx="3557016" cy="4891723"/>
          </a:xfrm>
        </p:spPr>
        <p:txBody>
          <a:bodyPr>
            <a:normAutofit/>
          </a:bodyPr>
          <a:lstStyle>
            <a:lvl1pPr>
              <a:defRPr sz="16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userDrawn="1">
            <p:ph sz="half" idx="2"/>
          </p:nvPr>
        </p:nvSpPr>
        <p:spPr>
          <a:xfrm>
            <a:off x="4317492" y="1234440"/>
            <a:ext cx="3557016" cy="4891723"/>
          </a:xfrm>
        </p:spPr>
        <p:txBody>
          <a:bodyPr>
            <a:normAutofit/>
          </a:bodyPr>
          <a:lstStyle>
            <a:lvl1pPr>
              <a:defRPr sz="16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4">
            <a:extLst>
              <a:ext uri="{FF2B5EF4-FFF2-40B4-BE49-F238E27FC236}">
                <a16:creationId xmlns:a16="http://schemas.microsoft.com/office/drawing/2014/main" id="{2A924AD7-11EB-E145-B53D-C9DADD096840}"/>
              </a:ext>
            </a:extLst>
          </p:cNvPr>
          <p:cNvSpPr>
            <a:spLocks noGrp="1"/>
          </p:cNvSpPr>
          <p:nvPr userDrawn="1">
            <p:ph sz="quarter" idx="13"/>
          </p:nvPr>
        </p:nvSpPr>
        <p:spPr>
          <a:xfrm>
            <a:off x="8177784" y="1234440"/>
            <a:ext cx="3557016" cy="4891723"/>
          </a:xfrm>
        </p:spPr>
        <p:txBody>
          <a:bodyPr>
            <a:normAutofit/>
          </a:bodyPr>
          <a:lstStyle>
            <a:lvl1pPr>
              <a:defRPr sz="16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notes">
            <a:extLst>
              <a:ext uri="{FF2B5EF4-FFF2-40B4-BE49-F238E27FC236}">
                <a16:creationId xmlns:a16="http://schemas.microsoft.com/office/drawing/2014/main" id="{AAC8FB00-FAA0-A648-9F01-BA9E8FBDDF5A}"/>
              </a:ext>
            </a:extLst>
          </p:cNvPr>
          <p:cNvSpPr>
            <a:spLocks noGrp="1"/>
          </p:cNvSpPr>
          <p:nvPr userDrawn="1">
            <p:ph type="body" sz="quarter" idx="12" hasCustomPrompt="1"/>
          </p:nvPr>
        </p:nvSpPr>
        <p:spPr>
          <a:xfrm>
            <a:off x="457201" y="6217920"/>
            <a:ext cx="11277600"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
        <p:nvSpPr>
          <p:cNvPr id="12" name="Freeform: Shape 11">
            <a:extLst>
              <a:ext uri="{FF2B5EF4-FFF2-40B4-BE49-F238E27FC236}">
                <a16:creationId xmlns:a16="http://schemas.microsoft.com/office/drawing/2014/main" id="{4D2D9591-DCDF-40E7-9296-E7A037F20F65}"/>
              </a:ext>
            </a:extLst>
          </p:cNvPr>
          <p:cNvSpPr/>
          <p:nvPr userDrawn="1"/>
        </p:nvSpPr>
        <p:spPr>
          <a:xfrm>
            <a:off x="470154" y="829818"/>
            <a:ext cx="11261598" cy="131826"/>
          </a:xfrm>
          <a:custGeom>
            <a:avLst/>
            <a:gdLst>
              <a:gd name="connsiteX0" fmla="*/ 8491728 w 8491728"/>
              <a:gd name="connsiteY0" fmla="*/ 121920 h 128016"/>
              <a:gd name="connsiteX1" fmla="*/ 7888224 w 8491728"/>
              <a:gd name="connsiteY1" fmla="*/ 121920 h 128016"/>
              <a:gd name="connsiteX2" fmla="*/ 7766304 w 8491728"/>
              <a:gd name="connsiteY2" fmla="*/ 0 h 128016"/>
              <a:gd name="connsiteX3" fmla="*/ 7638288 w 8491728"/>
              <a:gd name="connsiteY3" fmla="*/ 128016 h 128016"/>
              <a:gd name="connsiteX4" fmla="*/ 0 w 8491728"/>
              <a:gd name="connsiteY4" fmla="*/ 128016 h 128016"/>
              <a:gd name="connsiteX0" fmla="*/ 8491728 w 8491728"/>
              <a:gd name="connsiteY0" fmla="*/ 12192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8491728 w 8491728"/>
              <a:gd name="connsiteY0" fmla="*/ 133350 h 133350"/>
              <a:gd name="connsiteX1" fmla="*/ 7893939 w 8491728"/>
              <a:gd name="connsiteY1" fmla="*/ 129540 h 133350"/>
              <a:gd name="connsiteX2" fmla="*/ 7766304 w 8491728"/>
              <a:gd name="connsiteY2" fmla="*/ 0 h 133350"/>
              <a:gd name="connsiteX3" fmla="*/ 7638288 w 8491728"/>
              <a:gd name="connsiteY3" fmla="*/ 128016 h 133350"/>
              <a:gd name="connsiteX4" fmla="*/ 0 w 8491728"/>
              <a:gd name="connsiteY4" fmla="*/ 128016 h 133350"/>
              <a:gd name="connsiteX0" fmla="*/ 8489823 w 8489823"/>
              <a:gd name="connsiteY0" fmla="*/ 127635 h 129540"/>
              <a:gd name="connsiteX1" fmla="*/ 7893939 w 8489823"/>
              <a:gd name="connsiteY1" fmla="*/ 129540 h 129540"/>
              <a:gd name="connsiteX2" fmla="*/ 7766304 w 8489823"/>
              <a:gd name="connsiteY2" fmla="*/ 0 h 129540"/>
              <a:gd name="connsiteX3" fmla="*/ 7638288 w 8489823"/>
              <a:gd name="connsiteY3" fmla="*/ 128016 h 129540"/>
              <a:gd name="connsiteX4" fmla="*/ 0 w 8489823"/>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5730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6013 w 8486013"/>
              <a:gd name="connsiteY0" fmla="*/ 127635 h 129540"/>
              <a:gd name="connsiteX1" fmla="*/ 7893939 w 8486013"/>
              <a:gd name="connsiteY1" fmla="*/ 129540 h 129540"/>
              <a:gd name="connsiteX2" fmla="*/ 7766304 w 8486013"/>
              <a:gd name="connsiteY2" fmla="*/ 0 h 129540"/>
              <a:gd name="connsiteX3" fmla="*/ 7638288 w 8486013"/>
              <a:gd name="connsiteY3" fmla="*/ 128016 h 129540"/>
              <a:gd name="connsiteX4" fmla="*/ 0 w 8486013"/>
              <a:gd name="connsiteY4" fmla="*/ 128016 h 129540"/>
              <a:gd name="connsiteX0" fmla="*/ 8493633 w 8493633"/>
              <a:gd name="connsiteY0" fmla="*/ 127635 h 129540"/>
              <a:gd name="connsiteX1" fmla="*/ 7893939 w 8493633"/>
              <a:gd name="connsiteY1" fmla="*/ 129540 h 129540"/>
              <a:gd name="connsiteX2" fmla="*/ 7766304 w 8493633"/>
              <a:gd name="connsiteY2" fmla="*/ 0 h 129540"/>
              <a:gd name="connsiteX3" fmla="*/ 7638288 w 8493633"/>
              <a:gd name="connsiteY3" fmla="*/ 128016 h 129540"/>
              <a:gd name="connsiteX4" fmla="*/ 0 w 8493633"/>
              <a:gd name="connsiteY4" fmla="*/ 128016 h 129540"/>
              <a:gd name="connsiteX0" fmla="*/ 8493633 w 8493633"/>
              <a:gd name="connsiteY0" fmla="*/ 133350 h 133350"/>
              <a:gd name="connsiteX1" fmla="*/ 7893939 w 8493633"/>
              <a:gd name="connsiteY1" fmla="*/ 129540 h 133350"/>
              <a:gd name="connsiteX2" fmla="*/ 7766304 w 8493633"/>
              <a:gd name="connsiteY2" fmla="*/ 0 h 133350"/>
              <a:gd name="connsiteX3" fmla="*/ 7638288 w 8493633"/>
              <a:gd name="connsiteY3" fmla="*/ 128016 h 133350"/>
              <a:gd name="connsiteX4" fmla="*/ 0 w 8493633"/>
              <a:gd name="connsiteY4" fmla="*/ 128016 h 133350"/>
              <a:gd name="connsiteX0" fmla="*/ 8487918 w 8487918"/>
              <a:gd name="connsiteY0" fmla="*/ 9334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91728 w 8491728"/>
              <a:gd name="connsiteY0" fmla="*/ 12954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11261598 w 11261598"/>
              <a:gd name="connsiteY0" fmla="*/ 129540 h 131826"/>
              <a:gd name="connsiteX1" fmla="*/ 10663809 w 11261598"/>
              <a:gd name="connsiteY1" fmla="*/ 129540 h 131826"/>
              <a:gd name="connsiteX2" fmla="*/ 10536174 w 11261598"/>
              <a:gd name="connsiteY2" fmla="*/ 0 h 131826"/>
              <a:gd name="connsiteX3" fmla="*/ 10408158 w 11261598"/>
              <a:gd name="connsiteY3" fmla="*/ 128016 h 131826"/>
              <a:gd name="connsiteX4" fmla="*/ 0 w 11261598"/>
              <a:gd name="connsiteY4" fmla="*/ 131826 h 13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598" h="131826">
                <a:moveTo>
                  <a:pt x="11261598" y="129540"/>
                </a:moveTo>
                <a:lnTo>
                  <a:pt x="10663809" y="129540"/>
                </a:lnTo>
                <a:lnTo>
                  <a:pt x="10536174" y="0"/>
                </a:lnTo>
                <a:lnTo>
                  <a:pt x="10408158" y="128016"/>
                </a:lnTo>
                <a:lnTo>
                  <a:pt x="0" y="131826"/>
                </a:lnTo>
              </a:path>
            </a:pathLst>
          </a:custGeom>
          <a:noFill/>
          <a:ln w="12700">
            <a:solidFill>
              <a:schemeClr val="tx2"/>
            </a:solidFill>
          </a:ln>
        </p:spPr>
        <p:style>
          <a:lnRef idx="0">
            <a:schemeClr val="accent1"/>
          </a:lnRef>
          <a:fillRef idx="1">
            <a:schemeClr val="accent1"/>
          </a:fillRef>
          <a:effectRef idx="0">
            <a:srgbClr val="000000"/>
          </a:effectRef>
          <a:fontRef idx="minor">
            <a:schemeClr val="lt2"/>
          </a:fontRef>
        </p:style>
        <p:txBody>
          <a:bodyPr rtlCol="0" anchor="ctr"/>
          <a:lstStyle/>
          <a:p>
            <a:pPr algn="ctr"/>
            <a:endParaRPr lang="en-US"/>
          </a:p>
        </p:txBody>
      </p:sp>
    </p:spTree>
    <p:extLst>
      <p:ext uri="{BB962C8B-B14F-4D97-AF65-F5344CB8AC3E}">
        <p14:creationId xmlns:p14="http://schemas.microsoft.com/office/powerpoint/2010/main" val="3456585191"/>
      </p:ext>
    </p:extLst>
  </p:cSld>
  <p:clrMapOvr>
    <a:masterClrMapping/>
  </p:clrMapOvr>
  <p:extLst>
    <p:ext uri="{DCECCB84-F9BA-43D5-87BE-67443E8EF086}">
      <p15:sldGuideLst xmlns:p15="http://schemas.microsoft.com/office/powerpoint/2012/main">
        <p15:guide id="1" pos="2530" userDrawn="1">
          <p15:clr>
            <a:srgbClr val="FBAE40"/>
          </p15:clr>
        </p15:guide>
        <p15:guide id="2" pos="2718" userDrawn="1">
          <p15:clr>
            <a:srgbClr val="FBAE40"/>
          </p15:clr>
        </p15:guide>
        <p15:guide id="3" pos="5150" userDrawn="1">
          <p15:clr>
            <a:srgbClr val="FBAE40"/>
          </p15:clr>
        </p15:guide>
        <p15:guide id="4" pos="4962" userDrawn="1">
          <p15:clr>
            <a:srgbClr val="FBAE40"/>
          </p15:clr>
        </p15:guide>
        <p15:guide id="5" orient="horz" pos="778" userDrawn="1">
          <p15:clr>
            <a:srgbClr val="FBAE40"/>
          </p15:clr>
        </p15:guide>
        <p15:guide id="7" orient="horz" pos="3859" userDrawn="1">
          <p15:clr>
            <a:srgbClr val="FBAE40"/>
          </p15:clr>
        </p15:guide>
        <p15:guide id="8" pos="288" userDrawn="1">
          <p15:clr>
            <a:srgbClr val="FBAE40"/>
          </p15:clr>
        </p15:guide>
        <p15:guide id="9" pos="7392" userDrawn="1">
          <p15:clr>
            <a:srgbClr val="FBAE40"/>
          </p15:clr>
        </p15:guide>
        <p15:guide id="10" orient="horz" pos="202" userDrawn="1">
          <p15:clr>
            <a:srgbClr val="FBAE40"/>
          </p15:clr>
        </p15:guide>
        <p15:guide id="11" orient="horz" pos="411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758353-FE5A-440A-A6DD-54AD2D8EA468}"/>
              </a:ext>
            </a:extLst>
          </p:cNvPr>
          <p:cNvSpPr>
            <a:spLocks noGrp="1"/>
          </p:cNvSpPr>
          <p:nvPr>
            <p:ph type="title" hasCustomPrompt="1"/>
          </p:nvPr>
        </p:nvSpPr>
        <p:spPr/>
        <p:txBody>
          <a:bodyPr/>
          <a:lstStyle>
            <a:lvl1pPr>
              <a:defRPr/>
            </a:lvl1pPr>
          </a:lstStyle>
          <a:p>
            <a:r>
              <a:rPr lang="en-US" dirty="0"/>
              <a:t>[Slide title]</a:t>
            </a:r>
          </a:p>
        </p:txBody>
      </p:sp>
      <p:pic>
        <p:nvPicPr>
          <p:cNvPr id="17" name="Nexus">
            <a:extLst>
              <a:ext uri="{FF2B5EF4-FFF2-40B4-BE49-F238E27FC236}">
                <a16:creationId xmlns:a16="http://schemas.microsoft.com/office/drawing/2014/main" id="{6ED9DB2B-88F7-984C-B1BD-B8EE0E5A55E2}"/>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3" name="Content Placeholder 1"/>
          <p:cNvSpPr>
            <a:spLocks noGrp="1"/>
          </p:cNvSpPr>
          <p:nvPr userDrawn="1">
            <p:ph sz="half" idx="1"/>
          </p:nvPr>
        </p:nvSpPr>
        <p:spPr>
          <a:xfrm>
            <a:off x="457200" y="1234440"/>
            <a:ext cx="3557016" cy="4891723"/>
          </a:xfrm>
        </p:spPr>
        <p:txBody>
          <a:bodyPr>
            <a:normAutofit/>
          </a:bodyPr>
          <a:lstStyle>
            <a:lvl1pPr>
              <a:defRPr sz="16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2"/>
          <p:cNvSpPr>
            <a:spLocks noGrp="1"/>
          </p:cNvSpPr>
          <p:nvPr userDrawn="1">
            <p:ph sz="half" idx="2"/>
          </p:nvPr>
        </p:nvSpPr>
        <p:spPr>
          <a:xfrm>
            <a:off x="4317492" y="1234440"/>
            <a:ext cx="7417308" cy="4891723"/>
          </a:xfrm>
        </p:spPr>
        <p:txBody>
          <a:bodyPr>
            <a:normAutofit/>
          </a:bodyPr>
          <a:lstStyle>
            <a:lvl1pPr>
              <a:defRPr sz="16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notes">
            <a:extLst>
              <a:ext uri="{FF2B5EF4-FFF2-40B4-BE49-F238E27FC236}">
                <a16:creationId xmlns:a16="http://schemas.microsoft.com/office/drawing/2014/main" id="{C29B4469-0E3B-1648-97D9-6CC5A5F150B3}"/>
              </a:ext>
            </a:extLst>
          </p:cNvPr>
          <p:cNvSpPr>
            <a:spLocks noGrp="1"/>
          </p:cNvSpPr>
          <p:nvPr userDrawn="1">
            <p:ph type="body" sz="quarter" idx="12" hasCustomPrompt="1"/>
          </p:nvPr>
        </p:nvSpPr>
        <p:spPr>
          <a:xfrm>
            <a:off x="457201" y="6217920"/>
            <a:ext cx="11277600"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
        <p:nvSpPr>
          <p:cNvPr id="11" name="Freeform: Shape 10">
            <a:extLst>
              <a:ext uri="{FF2B5EF4-FFF2-40B4-BE49-F238E27FC236}">
                <a16:creationId xmlns:a16="http://schemas.microsoft.com/office/drawing/2014/main" id="{9B9DD9D7-09A9-45A6-AF51-55663B9C2AC5}"/>
              </a:ext>
            </a:extLst>
          </p:cNvPr>
          <p:cNvSpPr/>
          <p:nvPr userDrawn="1"/>
        </p:nvSpPr>
        <p:spPr>
          <a:xfrm>
            <a:off x="470154" y="829818"/>
            <a:ext cx="11261598" cy="131826"/>
          </a:xfrm>
          <a:custGeom>
            <a:avLst/>
            <a:gdLst>
              <a:gd name="connsiteX0" fmla="*/ 8491728 w 8491728"/>
              <a:gd name="connsiteY0" fmla="*/ 121920 h 128016"/>
              <a:gd name="connsiteX1" fmla="*/ 7888224 w 8491728"/>
              <a:gd name="connsiteY1" fmla="*/ 121920 h 128016"/>
              <a:gd name="connsiteX2" fmla="*/ 7766304 w 8491728"/>
              <a:gd name="connsiteY2" fmla="*/ 0 h 128016"/>
              <a:gd name="connsiteX3" fmla="*/ 7638288 w 8491728"/>
              <a:gd name="connsiteY3" fmla="*/ 128016 h 128016"/>
              <a:gd name="connsiteX4" fmla="*/ 0 w 8491728"/>
              <a:gd name="connsiteY4" fmla="*/ 128016 h 128016"/>
              <a:gd name="connsiteX0" fmla="*/ 8491728 w 8491728"/>
              <a:gd name="connsiteY0" fmla="*/ 12192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8491728 w 8491728"/>
              <a:gd name="connsiteY0" fmla="*/ 133350 h 133350"/>
              <a:gd name="connsiteX1" fmla="*/ 7893939 w 8491728"/>
              <a:gd name="connsiteY1" fmla="*/ 129540 h 133350"/>
              <a:gd name="connsiteX2" fmla="*/ 7766304 w 8491728"/>
              <a:gd name="connsiteY2" fmla="*/ 0 h 133350"/>
              <a:gd name="connsiteX3" fmla="*/ 7638288 w 8491728"/>
              <a:gd name="connsiteY3" fmla="*/ 128016 h 133350"/>
              <a:gd name="connsiteX4" fmla="*/ 0 w 8491728"/>
              <a:gd name="connsiteY4" fmla="*/ 128016 h 133350"/>
              <a:gd name="connsiteX0" fmla="*/ 8489823 w 8489823"/>
              <a:gd name="connsiteY0" fmla="*/ 127635 h 129540"/>
              <a:gd name="connsiteX1" fmla="*/ 7893939 w 8489823"/>
              <a:gd name="connsiteY1" fmla="*/ 129540 h 129540"/>
              <a:gd name="connsiteX2" fmla="*/ 7766304 w 8489823"/>
              <a:gd name="connsiteY2" fmla="*/ 0 h 129540"/>
              <a:gd name="connsiteX3" fmla="*/ 7638288 w 8489823"/>
              <a:gd name="connsiteY3" fmla="*/ 128016 h 129540"/>
              <a:gd name="connsiteX4" fmla="*/ 0 w 8489823"/>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5730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6013 w 8486013"/>
              <a:gd name="connsiteY0" fmla="*/ 127635 h 129540"/>
              <a:gd name="connsiteX1" fmla="*/ 7893939 w 8486013"/>
              <a:gd name="connsiteY1" fmla="*/ 129540 h 129540"/>
              <a:gd name="connsiteX2" fmla="*/ 7766304 w 8486013"/>
              <a:gd name="connsiteY2" fmla="*/ 0 h 129540"/>
              <a:gd name="connsiteX3" fmla="*/ 7638288 w 8486013"/>
              <a:gd name="connsiteY3" fmla="*/ 128016 h 129540"/>
              <a:gd name="connsiteX4" fmla="*/ 0 w 8486013"/>
              <a:gd name="connsiteY4" fmla="*/ 128016 h 129540"/>
              <a:gd name="connsiteX0" fmla="*/ 8493633 w 8493633"/>
              <a:gd name="connsiteY0" fmla="*/ 127635 h 129540"/>
              <a:gd name="connsiteX1" fmla="*/ 7893939 w 8493633"/>
              <a:gd name="connsiteY1" fmla="*/ 129540 h 129540"/>
              <a:gd name="connsiteX2" fmla="*/ 7766304 w 8493633"/>
              <a:gd name="connsiteY2" fmla="*/ 0 h 129540"/>
              <a:gd name="connsiteX3" fmla="*/ 7638288 w 8493633"/>
              <a:gd name="connsiteY3" fmla="*/ 128016 h 129540"/>
              <a:gd name="connsiteX4" fmla="*/ 0 w 8493633"/>
              <a:gd name="connsiteY4" fmla="*/ 128016 h 129540"/>
              <a:gd name="connsiteX0" fmla="*/ 8493633 w 8493633"/>
              <a:gd name="connsiteY0" fmla="*/ 133350 h 133350"/>
              <a:gd name="connsiteX1" fmla="*/ 7893939 w 8493633"/>
              <a:gd name="connsiteY1" fmla="*/ 129540 h 133350"/>
              <a:gd name="connsiteX2" fmla="*/ 7766304 w 8493633"/>
              <a:gd name="connsiteY2" fmla="*/ 0 h 133350"/>
              <a:gd name="connsiteX3" fmla="*/ 7638288 w 8493633"/>
              <a:gd name="connsiteY3" fmla="*/ 128016 h 133350"/>
              <a:gd name="connsiteX4" fmla="*/ 0 w 8493633"/>
              <a:gd name="connsiteY4" fmla="*/ 128016 h 133350"/>
              <a:gd name="connsiteX0" fmla="*/ 8487918 w 8487918"/>
              <a:gd name="connsiteY0" fmla="*/ 9334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91728 w 8491728"/>
              <a:gd name="connsiteY0" fmla="*/ 12954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11261598 w 11261598"/>
              <a:gd name="connsiteY0" fmla="*/ 129540 h 131826"/>
              <a:gd name="connsiteX1" fmla="*/ 10663809 w 11261598"/>
              <a:gd name="connsiteY1" fmla="*/ 129540 h 131826"/>
              <a:gd name="connsiteX2" fmla="*/ 10536174 w 11261598"/>
              <a:gd name="connsiteY2" fmla="*/ 0 h 131826"/>
              <a:gd name="connsiteX3" fmla="*/ 10408158 w 11261598"/>
              <a:gd name="connsiteY3" fmla="*/ 128016 h 131826"/>
              <a:gd name="connsiteX4" fmla="*/ 0 w 11261598"/>
              <a:gd name="connsiteY4" fmla="*/ 131826 h 13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598" h="131826">
                <a:moveTo>
                  <a:pt x="11261598" y="129540"/>
                </a:moveTo>
                <a:lnTo>
                  <a:pt x="10663809" y="129540"/>
                </a:lnTo>
                <a:lnTo>
                  <a:pt x="10536174" y="0"/>
                </a:lnTo>
                <a:lnTo>
                  <a:pt x="10408158" y="128016"/>
                </a:lnTo>
                <a:lnTo>
                  <a:pt x="0" y="131826"/>
                </a:lnTo>
              </a:path>
            </a:pathLst>
          </a:custGeom>
          <a:noFill/>
          <a:ln w="12700">
            <a:solidFill>
              <a:schemeClr val="tx2"/>
            </a:solidFill>
          </a:ln>
        </p:spPr>
        <p:style>
          <a:lnRef idx="0">
            <a:schemeClr val="accent1"/>
          </a:lnRef>
          <a:fillRef idx="1">
            <a:schemeClr val="accent1"/>
          </a:fillRef>
          <a:effectRef idx="0">
            <a:srgbClr val="000000"/>
          </a:effectRef>
          <a:fontRef idx="minor">
            <a:schemeClr val="lt2"/>
          </a:fontRef>
        </p:style>
        <p:txBody>
          <a:bodyPr rtlCol="0" anchor="ctr"/>
          <a:lstStyle/>
          <a:p>
            <a:pPr algn="ctr"/>
            <a:endParaRPr lang="en-US"/>
          </a:p>
        </p:txBody>
      </p:sp>
    </p:spTree>
    <p:extLst>
      <p:ext uri="{BB962C8B-B14F-4D97-AF65-F5344CB8AC3E}">
        <p14:creationId xmlns:p14="http://schemas.microsoft.com/office/powerpoint/2010/main" val="25058385"/>
      </p:ext>
    </p:extLst>
  </p:cSld>
  <p:clrMapOvr>
    <a:masterClrMapping/>
  </p:clrMapOvr>
  <p:extLst>
    <p:ext uri="{DCECCB84-F9BA-43D5-87BE-67443E8EF086}">
      <p15:sldGuideLst xmlns:p15="http://schemas.microsoft.com/office/powerpoint/2012/main">
        <p15:guide id="1" pos="2530" userDrawn="1">
          <p15:clr>
            <a:srgbClr val="FBAE40"/>
          </p15:clr>
        </p15:guide>
        <p15:guide id="2" pos="2718" userDrawn="1">
          <p15:clr>
            <a:srgbClr val="FBAE40"/>
          </p15:clr>
        </p15:guide>
        <p15:guide id="5" orient="horz" pos="778" userDrawn="1">
          <p15:clr>
            <a:srgbClr val="FBAE40"/>
          </p15:clr>
        </p15:guide>
        <p15:guide id="7" orient="horz" pos="3859" userDrawn="1">
          <p15:clr>
            <a:srgbClr val="FBAE40"/>
          </p15:clr>
        </p15:guide>
        <p15:guide id="8" pos="288" userDrawn="1">
          <p15:clr>
            <a:srgbClr val="FBAE40"/>
          </p15:clr>
        </p15:guide>
        <p15:guide id="9" pos="7392" userDrawn="1">
          <p15:clr>
            <a:srgbClr val="FBAE40"/>
          </p15:clr>
        </p15:guide>
        <p15:guide id="10" orient="horz" pos="202" userDrawn="1">
          <p15:clr>
            <a:srgbClr val="FBAE40"/>
          </p15:clr>
        </p15:guide>
        <p15:guide id="11" orient="horz" pos="411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758353-FE5A-440A-A6DD-54AD2D8EA468}"/>
              </a:ext>
            </a:extLst>
          </p:cNvPr>
          <p:cNvSpPr>
            <a:spLocks noGrp="1"/>
          </p:cNvSpPr>
          <p:nvPr>
            <p:ph type="title" hasCustomPrompt="1"/>
          </p:nvPr>
        </p:nvSpPr>
        <p:spPr/>
        <p:txBody>
          <a:bodyPr/>
          <a:lstStyle>
            <a:lvl1pPr>
              <a:defRPr/>
            </a:lvl1pPr>
          </a:lstStyle>
          <a:p>
            <a:r>
              <a:rPr lang="en-US" dirty="0"/>
              <a:t>[Slide title]</a:t>
            </a:r>
          </a:p>
        </p:txBody>
      </p:sp>
      <p:pic>
        <p:nvPicPr>
          <p:cNvPr id="12" name="Nexus">
            <a:extLst>
              <a:ext uri="{FF2B5EF4-FFF2-40B4-BE49-F238E27FC236}">
                <a16:creationId xmlns:a16="http://schemas.microsoft.com/office/drawing/2014/main" id="{1B9B8D73-E497-B541-86B1-1506A614B14B}"/>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3" name="Content Placeholder 2"/>
          <p:cNvSpPr>
            <a:spLocks noGrp="1"/>
          </p:cNvSpPr>
          <p:nvPr userDrawn="1">
            <p:ph sz="half" idx="1"/>
          </p:nvPr>
        </p:nvSpPr>
        <p:spPr>
          <a:xfrm>
            <a:off x="457200" y="1234440"/>
            <a:ext cx="7418832" cy="4891723"/>
          </a:xfrm>
        </p:spPr>
        <p:txBody>
          <a:bodyPr>
            <a:normAutofit/>
          </a:bodyPr>
          <a:lstStyle>
            <a:lvl1pPr>
              <a:defRPr sz="16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userDrawn="1">
            <p:ph sz="half" idx="2"/>
          </p:nvPr>
        </p:nvSpPr>
        <p:spPr>
          <a:xfrm>
            <a:off x="8177784" y="1234440"/>
            <a:ext cx="3557016" cy="4891723"/>
          </a:xfrm>
        </p:spPr>
        <p:txBody>
          <a:bodyPr>
            <a:normAutofit/>
          </a:bodyPr>
          <a:lstStyle>
            <a:lvl1pPr>
              <a:defRPr sz="16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notes">
            <a:extLst>
              <a:ext uri="{FF2B5EF4-FFF2-40B4-BE49-F238E27FC236}">
                <a16:creationId xmlns:a16="http://schemas.microsoft.com/office/drawing/2014/main" id="{1F6B1A05-982E-2248-8A4C-D035BD78B28C}"/>
              </a:ext>
            </a:extLst>
          </p:cNvPr>
          <p:cNvSpPr>
            <a:spLocks noGrp="1"/>
          </p:cNvSpPr>
          <p:nvPr userDrawn="1">
            <p:ph type="body" sz="quarter" idx="12" hasCustomPrompt="1"/>
          </p:nvPr>
        </p:nvSpPr>
        <p:spPr>
          <a:xfrm>
            <a:off x="457201" y="6217920"/>
            <a:ext cx="11277600"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
        <p:nvSpPr>
          <p:cNvPr id="14" name="Freeform: Shape 13">
            <a:extLst>
              <a:ext uri="{FF2B5EF4-FFF2-40B4-BE49-F238E27FC236}">
                <a16:creationId xmlns:a16="http://schemas.microsoft.com/office/drawing/2014/main" id="{90C52307-2578-47D5-A0B2-4C6E17412513}"/>
              </a:ext>
            </a:extLst>
          </p:cNvPr>
          <p:cNvSpPr/>
          <p:nvPr userDrawn="1"/>
        </p:nvSpPr>
        <p:spPr>
          <a:xfrm>
            <a:off x="470154" y="829818"/>
            <a:ext cx="11261598" cy="131826"/>
          </a:xfrm>
          <a:custGeom>
            <a:avLst/>
            <a:gdLst>
              <a:gd name="connsiteX0" fmla="*/ 8491728 w 8491728"/>
              <a:gd name="connsiteY0" fmla="*/ 121920 h 128016"/>
              <a:gd name="connsiteX1" fmla="*/ 7888224 w 8491728"/>
              <a:gd name="connsiteY1" fmla="*/ 121920 h 128016"/>
              <a:gd name="connsiteX2" fmla="*/ 7766304 w 8491728"/>
              <a:gd name="connsiteY2" fmla="*/ 0 h 128016"/>
              <a:gd name="connsiteX3" fmla="*/ 7638288 w 8491728"/>
              <a:gd name="connsiteY3" fmla="*/ 128016 h 128016"/>
              <a:gd name="connsiteX4" fmla="*/ 0 w 8491728"/>
              <a:gd name="connsiteY4" fmla="*/ 128016 h 128016"/>
              <a:gd name="connsiteX0" fmla="*/ 8491728 w 8491728"/>
              <a:gd name="connsiteY0" fmla="*/ 12192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8491728 w 8491728"/>
              <a:gd name="connsiteY0" fmla="*/ 133350 h 133350"/>
              <a:gd name="connsiteX1" fmla="*/ 7893939 w 8491728"/>
              <a:gd name="connsiteY1" fmla="*/ 129540 h 133350"/>
              <a:gd name="connsiteX2" fmla="*/ 7766304 w 8491728"/>
              <a:gd name="connsiteY2" fmla="*/ 0 h 133350"/>
              <a:gd name="connsiteX3" fmla="*/ 7638288 w 8491728"/>
              <a:gd name="connsiteY3" fmla="*/ 128016 h 133350"/>
              <a:gd name="connsiteX4" fmla="*/ 0 w 8491728"/>
              <a:gd name="connsiteY4" fmla="*/ 128016 h 133350"/>
              <a:gd name="connsiteX0" fmla="*/ 8489823 w 8489823"/>
              <a:gd name="connsiteY0" fmla="*/ 127635 h 129540"/>
              <a:gd name="connsiteX1" fmla="*/ 7893939 w 8489823"/>
              <a:gd name="connsiteY1" fmla="*/ 129540 h 129540"/>
              <a:gd name="connsiteX2" fmla="*/ 7766304 w 8489823"/>
              <a:gd name="connsiteY2" fmla="*/ 0 h 129540"/>
              <a:gd name="connsiteX3" fmla="*/ 7638288 w 8489823"/>
              <a:gd name="connsiteY3" fmla="*/ 128016 h 129540"/>
              <a:gd name="connsiteX4" fmla="*/ 0 w 8489823"/>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5730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6013 w 8486013"/>
              <a:gd name="connsiteY0" fmla="*/ 127635 h 129540"/>
              <a:gd name="connsiteX1" fmla="*/ 7893939 w 8486013"/>
              <a:gd name="connsiteY1" fmla="*/ 129540 h 129540"/>
              <a:gd name="connsiteX2" fmla="*/ 7766304 w 8486013"/>
              <a:gd name="connsiteY2" fmla="*/ 0 h 129540"/>
              <a:gd name="connsiteX3" fmla="*/ 7638288 w 8486013"/>
              <a:gd name="connsiteY3" fmla="*/ 128016 h 129540"/>
              <a:gd name="connsiteX4" fmla="*/ 0 w 8486013"/>
              <a:gd name="connsiteY4" fmla="*/ 128016 h 129540"/>
              <a:gd name="connsiteX0" fmla="*/ 8493633 w 8493633"/>
              <a:gd name="connsiteY0" fmla="*/ 127635 h 129540"/>
              <a:gd name="connsiteX1" fmla="*/ 7893939 w 8493633"/>
              <a:gd name="connsiteY1" fmla="*/ 129540 h 129540"/>
              <a:gd name="connsiteX2" fmla="*/ 7766304 w 8493633"/>
              <a:gd name="connsiteY2" fmla="*/ 0 h 129540"/>
              <a:gd name="connsiteX3" fmla="*/ 7638288 w 8493633"/>
              <a:gd name="connsiteY3" fmla="*/ 128016 h 129540"/>
              <a:gd name="connsiteX4" fmla="*/ 0 w 8493633"/>
              <a:gd name="connsiteY4" fmla="*/ 128016 h 129540"/>
              <a:gd name="connsiteX0" fmla="*/ 8493633 w 8493633"/>
              <a:gd name="connsiteY0" fmla="*/ 133350 h 133350"/>
              <a:gd name="connsiteX1" fmla="*/ 7893939 w 8493633"/>
              <a:gd name="connsiteY1" fmla="*/ 129540 h 133350"/>
              <a:gd name="connsiteX2" fmla="*/ 7766304 w 8493633"/>
              <a:gd name="connsiteY2" fmla="*/ 0 h 133350"/>
              <a:gd name="connsiteX3" fmla="*/ 7638288 w 8493633"/>
              <a:gd name="connsiteY3" fmla="*/ 128016 h 133350"/>
              <a:gd name="connsiteX4" fmla="*/ 0 w 8493633"/>
              <a:gd name="connsiteY4" fmla="*/ 128016 h 133350"/>
              <a:gd name="connsiteX0" fmla="*/ 8487918 w 8487918"/>
              <a:gd name="connsiteY0" fmla="*/ 9334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91728 w 8491728"/>
              <a:gd name="connsiteY0" fmla="*/ 12954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11261598 w 11261598"/>
              <a:gd name="connsiteY0" fmla="*/ 129540 h 131826"/>
              <a:gd name="connsiteX1" fmla="*/ 10663809 w 11261598"/>
              <a:gd name="connsiteY1" fmla="*/ 129540 h 131826"/>
              <a:gd name="connsiteX2" fmla="*/ 10536174 w 11261598"/>
              <a:gd name="connsiteY2" fmla="*/ 0 h 131826"/>
              <a:gd name="connsiteX3" fmla="*/ 10408158 w 11261598"/>
              <a:gd name="connsiteY3" fmla="*/ 128016 h 131826"/>
              <a:gd name="connsiteX4" fmla="*/ 0 w 11261598"/>
              <a:gd name="connsiteY4" fmla="*/ 131826 h 13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598" h="131826">
                <a:moveTo>
                  <a:pt x="11261598" y="129540"/>
                </a:moveTo>
                <a:lnTo>
                  <a:pt x="10663809" y="129540"/>
                </a:lnTo>
                <a:lnTo>
                  <a:pt x="10536174" y="0"/>
                </a:lnTo>
                <a:lnTo>
                  <a:pt x="10408158" y="128016"/>
                </a:lnTo>
                <a:lnTo>
                  <a:pt x="0" y="131826"/>
                </a:lnTo>
              </a:path>
            </a:pathLst>
          </a:custGeom>
          <a:noFill/>
          <a:ln w="12700">
            <a:solidFill>
              <a:schemeClr val="tx2"/>
            </a:solidFill>
          </a:ln>
        </p:spPr>
        <p:style>
          <a:lnRef idx="0">
            <a:schemeClr val="accent1"/>
          </a:lnRef>
          <a:fillRef idx="1">
            <a:schemeClr val="accent1"/>
          </a:fillRef>
          <a:effectRef idx="0">
            <a:srgbClr val="000000"/>
          </a:effectRef>
          <a:fontRef idx="minor">
            <a:schemeClr val="lt2"/>
          </a:fontRef>
        </p:style>
        <p:txBody>
          <a:bodyPr rtlCol="0" anchor="ctr"/>
          <a:lstStyle/>
          <a:p>
            <a:pPr algn="ctr"/>
            <a:endParaRPr lang="en-US"/>
          </a:p>
        </p:txBody>
      </p:sp>
    </p:spTree>
    <p:extLst>
      <p:ext uri="{BB962C8B-B14F-4D97-AF65-F5344CB8AC3E}">
        <p14:creationId xmlns:p14="http://schemas.microsoft.com/office/powerpoint/2010/main" val="3907201067"/>
      </p:ext>
    </p:extLst>
  </p:cSld>
  <p:clrMapOvr>
    <a:masterClrMapping/>
  </p:clrMapOvr>
  <p:extLst>
    <p:ext uri="{DCECCB84-F9BA-43D5-87BE-67443E8EF086}">
      <p15:sldGuideLst xmlns:p15="http://schemas.microsoft.com/office/powerpoint/2012/main">
        <p15:guide id="3" pos="5150" userDrawn="1">
          <p15:clr>
            <a:srgbClr val="FBAE40"/>
          </p15:clr>
        </p15:guide>
        <p15:guide id="4" pos="4962" userDrawn="1">
          <p15:clr>
            <a:srgbClr val="FBAE40"/>
          </p15:clr>
        </p15:guide>
        <p15:guide id="5" orient="horz" pos="778" userDrawn="1">
          <p15:clr>
            <a:srgbClr val="FBAE40"/>
          </p15:clr>
        </p15:guide>
        <p15:guide id="7" orient="horz" pos="3859" userDrawn="1">
          <p15:clr>
            <a:srgbClr val="FBAE40"/>
          </p15:clr>
        </p15:guide>
        <p15:guide id="8" pos="288" userDrawn="1">
          <p15:clr>
            <a:srgbClr val="FBAE40"/>
          </p15:clr>
        </p15:guide>
        <p15:guide id="9" pos="7392" userDrawn="1">
          <p15:clr>
            <a:srgbClr val="FBAE40"/>
          </p15:clr>
        </p15:guide>
        <p15:guide id="10" orient="horz" pos="202" userDrawn="1">
          <p15:clr>
            <a:srgbClr val="FBAE40"/>
          </p15:clr>
        </p15:guide>
        <p15:guide id="11" orient="horz" pos="41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D9F-E126-4A6F-ADD7-89B9A71894A3}"/>
              </a:ext>
            </a:extLst>
          </p:cNvPr>
          <p:cNvSpPr>
            <a:spLocks noGrp="1"/>
          </p:cNvSpPr>
          <p:nvPr>
            <p:ph type="title" hasCustomPrompt="1"/>
          </p:nvPr>
        </p:nvSpPr>
        <p:spPr/>
        <p:txBody>
          <a:bodyPr/>
          <a:lstStyle>
            <a:lvl1pPr>
              <a:defRPr/>
            </a:lvl1pPr>
          </a:lstStyle>
          <a:p>
            <a:r>
              <a:rPr lang="en-US" dirty="0"/>
              <a:t>[Slide title]</a:t>
            </a:r>
          </a:p>
        </p:txBody>
      </p:sp>
      <p:pic>
        <p:nvPicPr>
          <p:cNvPr id="19" name="Nexus">
            <a:extLst>
              <a:ext uri="{FF2B5EF4-FFF2-40B4-BE49-F238E27FC236}">
                <a16:creationId xmlns:a16="http://schemas.microsoft.com/office/drawing/2014/main" id="{988F7DC9-D558-0A43-AF71-47A32F07C5EC}"/>
              </a:ext>
            </a:extLst>
          </p:cNvPr>
          <p:cNvPicPr>
            <a:picLocks noChangeAspect="1"/>
          </p:cNvPicPr>
          <p:nvPr userDrawn="1"/>
        </p:nvPicPr>
        <p:blipFill>
          <a:blip r:embed="rId2"/>
          <a:stretch>
            <a:fillRect/>
          </a:stretch>
        </p:blipFill>
        <p:spPr bwMode="black">
          <a:xfrm>
            <a:off x="11203635" y="288612"/>
            <a:ext cx="640080" cy="640080"/>
          </a:xfrm>
          <a:prstGeom prst="rect">
            <a:avLst/>
          </a:prstGeom>
        </p:spPr>
      </p:pic>
      <p:sp>
        <p:nvSpPr>
          <p:cNvPr id="4" name="Content Placeholder 2"/>
          <p:cNvSpPr>
            <a:spLocks noGrp="1"/>
          </p:cNvSpPr>
          <p:nvPr userDrawn="1">
            <p:ph sz="half" idx="2"/>
          </p:nvPr>
        </p:nvSpPr>
        <p:spPr>
          <a:xfrm>
            <a:off x="457200" y="1235075"/>
            <a:ext cx="5486400" cy="4891089"/>
          </a:xfrm>
          <a:ln w="3175">
            <a:solidFill>
              <a:srgbClr val="172430"/>
            </a:solidFill>
          </a:ln>
        </p:spPr>
        <p:txBody>
          <a:bodyPr lIns="91440" tIns="548640" rIns="91440" bIns="274320">
            <a:norm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3"/>
          <p:cNvSpPr>
            <a:spLocks noGrp="1"/>
          </p:cNvSpPr>
          <p:nvPr userDrawn="1">
            <p:ph type="body" idx="1" hasCustomPrompt="1"/>
          </p:nvPr>
        </p:nvSpPr>
        <p:spPr>
          <a:xfrm>
            <a:off x="457200" y="1235074"/>
            <a:ext cx="5486400"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6" name="Content Placeholder 4"/>
          <p:cNvSpPr>
            <a:spLocks noGrp="1"/>
          </p:cNvSpPr>
          <p:nvPr userDrawn="1">
            <p:ph sz="quarter" idx="4"/>
          </p:nvPr>
        </p:nvSpPr>
        <p:spPr>
          <a:xfrm>
            <a:off x="6245352" y="1235075"/>
            <a:ext cx="5486400" cy="4891089"/>
          </a:xfrm>
          <a:ln w="3175">
            <a:solidFill>
              <a:srgbClr val="172430"/>
            </a:solidFill>
          </a:ln>
        </p:spPr>
        <p:txBody>
          <a:bodyPr lIns="91440" tIns="548640" rIns="91440" bIns="274320">
            <a:normAutofit/>
          </a:bodyPr>
          <a:lstStyle>
            <a:lvl1pPr>
              <a:defRPr sz="14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userDrawn="1">
            <p:ph type="body" sz="quarter" idx="3" hasCustomPrompt="1"/>
          </p:nvPr>
        </p:nvSpPr>
        <p:spPr>
          <a:xfrm>
            <a:off x="6245352" y="1235074"/>
            <a:ext cx="5486400" cy="369332"/>
          </a:xfrm>
          <a:solidFill>
            <a:schemeClr val="accent1"/>
          </a:solidFill>
        </p:spPr>
        <p:txBody>
          <a:bodyPr lIns="91440" tIns="91440" rIns="91440" bIns="91440" anchor="t" anchorCtr="0">
            <a:spAutoFit/>
          </a:bodyPr>
          <a:lstStyle>
            <a:lvl1pPr marL="0" indent="0" algn="ctr">
              <a:spcBef>
                <a:spcPts val="0"/>
              </a:spcBef>
              <a:buNone/>
              <a:defRPr sz="1200" b="1" cap="all" baseline="0">
                <a:solidFill>
                  <a:schemeClr val="bg1"/>
                </a:solidFill>
              </a:defRPr>
            </a:lvl1pPr>
            <a:lvl2pPr marL="0" indent="0" algn="ctr">
              <a:spcBef>
                <a:spcPts val="0"/>
              </a:spcBef>
              <a:buNone/>
              <a:defRPr sz="1200" b="1" cap="all">
                <a:solidFill>
                  <a:schemeClr val="bg1"/>
                </a:solidFill>
              </a:defRPr>
            </a:lvl2pPr>
            <a:lvl3pPr marL="0" indent="0" algn="ctr">
              <a:spcBef>
                <a:spcPts val="0"/>
              </a:spcBef>
              <a:buNone/>
              <a:defRPr sz="1200" b="1" cap="all">
                <a:solidFill>
                  <a:schemeClr val="bg1"/>
                </a:solidFill>
              </a:defRPr>
            </a:lvl3pPr>
            <a:lvl4pPr marL="0" indent="0" algn="ctr">
              <a:spcBef>
                <a:spcPts val="0"/>
              </a:spcBef>
              <a:buNone/>
              <a:defRPr sz="1200" b="1" cap="all">
                <a:solidFill>
                  <a:schemeClr val="bg1"/>
                </a:solidFill>
              </a:defRPr>
            </a:lvl4pPr>
            <a:lvl5pPr marL="0" indent="0" algn="ctr">
              <a:spcBef>
                <a:spcPts val="0"/>
              </a:spcBef>
              <a:buNone/>
              <a:defRPr sz="1200" b="1" cap="all">
                <a:solidFill>
                  <a:schemeClr val="bg1"/>
                </a:solidFill>
              </a:defRPr>
            </a:lvl5pPr>
            <a:lvl6pPr marL="0" indent="0" algn="ctr">
              <a:spcBef>
                <a:spcPts val="0"/>
              </a:spcBef>
              <a:buNone/>
              <a:defRPr sz="1200" b="1" cap="all">
                <a:solidFill>
                  <a:schemeClr val="bg1"/>
                </a:solidFill>
              </a:defRPr>
            </a:lvl6pPr>
            <a:lvl7pPr marL="0" indent="0" algn="ctr">
              <a:spcBef>
                <a:spcPts val="0"/>
              </a:spcBef>
              <a:buNone/>
              <a:defRPr sz="1200" b="1" cap="all">
                <a:solidFill>
                  <a:schemeClr val="bg1"/>
                </a:solidFill>
              </a:defRPr>
            </a:lvl7pPr>
            <a:lvl8pPr marL="0" indent="0" algn="ctr">
              <a:spcBef>
                <a:spcPts val="0"/>
              </a:spcBef>
              <a:buNone/>
              <a:defRPr sz="1200" b="1" cap="all">
                <a:solidFill>
                  <a:schemeClr val="bg1"/>
                </a:solidFill>
              </a:defRPr>
            </a:lvl8pPr>
            <a:lvl9pPr marL="0" indent="0" algn="ctr">
              <a:spcBef>
                <a:spcPts val="0"/>
              </a:spcBef>
              <a:buNone/>
              <a:defRPr sz="1200" b="1" cap="all">
                <a:solidFill>
                  <a:schemeClr val="bg1"/>
                </a:solidFill>
              </a:defRPr>
            </a:lvl9pPr>
          </a:lstStyle>
          <a:p>
            <a:pPr lvl="0"/>
            <a:r>
              <a:rPr lang="en-US" dirty="0"/>
              <a:t>[BOX TITLE]</a:t>
            </a:r>
          </a:p>
        </p:txBody>
      </p:sp>
      <p:sp>
        <p:nvSpPr>
          <p:cNvPr id="12" name="Footnotes">
            <a:extLst>
              <a:ext uri="{FF2B5EF4-FFF2-40B4-BE49-F238E27FC236}">
                <a16:creationId xmlns:a16="http://schemas.microsoft.com/office/drawing/2014/main" id="{A04E5A76-A6FD-CA49-8B50-6A5FAC170602}"/>
              </a:ext>
            </a:extLst>
          </p:cNvPr>
          <p:cNvSpPr>
            <a:spLocks noGrp="1"/>
          </p:cNvSpPr>
          <p:nvPr userDrawn="1">
            <p:ph type="body" sz="quarter" idx="12" hasCustomPrompt="1"/>
          </p:nvPr>
        </p:nvSpPr>
        <p:spPr>
          <a:xfrm>
            <a:off x="457201" y="6217920"/>
            <a:ext cx="11277600" cy="228638"/>
          </a:xfrm>
        </p:spPr>
        <p:txBody>
          <a:bodyPr anchor="b" anchorCtr="0">
            <a:normAutofit/>
          </a:bodyPr>
          <a:lstStyle>
            <a:lvl1pPr marL="0" indent="0">
              <a:spcBef>
                <a:spcPts val="0"/>
              </a:spcBef>
              <a:buFontTx/>
              <a:buNone/>
              <a:defRPr sz="700">
                <a:solidFill>
                  <a:schemeClr val="bg1">
                    <a:lumMod val="50000"/>
                  </a:schemeClr>
                </a:solidFill>
              </a:defRPr>
            </a:lvl1pPr>
            <a:lvl2pPr marL="0" indent="0">
              <a:spcBef>
                <a:spcPts val="0"/>
              </a:spcBef>
              <a:buFontTx/>
              <a:buNone/>
              <a:defRPr sz="700">
                <a:solidFill>
                  <a:schemeClr val="bg1">
                    <a:lumMod val="50000"/>
                  </a:schemeClr>
                </a:solidFill>
              </a:defRPr>
            </a:lvl2pPr>
            <a:lvl3pPr marL="0" indent="0">
              <a:spcBef>
                <a:spcPts val="0"/>
              </a:spcBef>
              <a:buFontTx/>
              <a:buNone/>
              <a:defRPr sz="700">
                <a:solidFill>
                  <a:schemeClr val="bg1">
                    <a:lumMod val="50000"/>
                  </a:schemeClr>
                </a:solidFill>
              </a:defRPr>
            </a:lvl3pPr>
            <a:lvl4pPr marL="0" indent="0">
              <a:spcBef>
                <a:spcPts val="0"/>
              </a:spcBef>
              <a:buFontTx/>
              <a:buNone/>
              <a:defRPr sz="700">
                <a:solidFill>
                  <a:schemeClr val="bg1">
                    <a:lumMod val="50000"/>
                  </a:schemeClr>
                </a:solidFill>
              </a:defRPr>
            </a:lvl4pPr>
            <a:lvl5pPr marL="0" indent="0">
              <a:spcBef>
                <a:spcPts val="0"/>
              </a:spcBef>
              <a:buFontTx/>
              <a:buNone/>
              <a:defRPr sz="700">
                <a:solidFill>
                  <a:schemeClr val="bg1">
                    <a:lumMod val="50000"/>
                  </a:schemeClr>
                </a:solidFill>
              </a:defRPr>
            </a:lvl5pPr>
            <a:lvl6pPr marL="0" indent="0">
              <a:spcBef>
                <a:spcPts val="0"/>
              </a:spcBef>
              <a:buFontTx/>
              <a:buNone/>
              <a:defRPr sz="700">
                <a:solidFill>
                  <a:schemeClr val="bg1">
                    <a:lumMod val="50000"/>
                  </a:schemeClr>
                </a:solidFill>
              </a:defRPr>
            </a:lvl6pPr>
            <a:lvl7pPr marL="0" indent="0">
              <a:spcBef>
                <a:spcPts val="0"/>
              </a:spcBef>
              <a:buFontTx/>
              <a:buNone/>
              <a:defRPr sz="700">
                <a:solidFill>
                  <a:schemeClr val="bg1">
                    <a:lumMod val="50000"/>
                  </a:schemeClr>
                </a:solidFill>
              </a:defRPr>
            </a:lvl7pPr>
            <a:lvl8pPr marL="0" indent="0">
              <a:spcBef>
                <a:spcPts val="0"/>
              </a:spcBef>
              <a:buFontTx/>
              <a:buNone/>
              <a:defRPr sz="700">
                <a:solidFill>
                  <a:schemeClr val="bg1">
                    <a:lumMod val="50000"/>
                  </a:schemeClr>
                </a:solidFill>
              </a:defRPr>
            </a:lvl8pPr>
            <a:lvl9pPr marL="0" indent="0">
              <a:spcBef>
                <a:spcPts val="0"/>
              </a:spcBef>
              <a:buFontTx/>
              <a:buNone/>
              <a:defRPr sz="700">
                <a:solidFill>
                  <a:schemeClr val="bg1">
                    <a:lumMod val="50000"/>
                  </a:schemeClr>
                </a:solidFill>
              </a:defRPr>
            </a:lvl9pPr>
          </a:lstStyle>
          <a:p>
            <a:pPr lvl="0"/>
            <a:r>
              <a:rPr lang="en-US" dirty="0"/>
              <a:t>[Footnotes/references if needed]</a:t>
            </a:r>
          </a:p>
        </p:txBody>
      </p:sp>
      <p:sp>
        <p:nvSpPr>
          <p:cNvPr id="13" name="Freeform: Shape 12">
            <a:extLst>
              <a:ext uri="{FF2B5EF4-FFF2-40B4-BE49-F238E27FC236}">
                <a16:creationId xmlns:a16="http://schemas.microsoft.com/office/drawing/2014/main" id="{32EC4726-A7F9-4E64-B0F1-9A89B9BA4217}"/>
              </a:ext>
            </a:extLst>
          </p:cNvPr>
          <p:cNvSpPr/>
          <p:nvPr userDrawn="1"/>
        </p:nvSpPr>
        <p:spPr>
          <a:xfrm>
            <a:off x="470154" y="829818"/>
            <a:ext cx="11261598" cy="131826"/>
          </a:xfrm>
          <a:custGeom>
            <a:avLst/>
            <a:gdLst>
              <a:gd name="connsiteX0" fmla="*/ 8491728 w 8491728"/>
              <a:gd name="connsiteY0" fmla="*/ 121920 h 128016"/>
              <a:gd name="connsiteX1" fmla="*/ 7888224 w 8491728"/>
              <a:gd name="connsiteY1" fmla="*/ 121920 h 128016"/>
              <a:gd name="connsiteX2" fmla="*/ 7766304 w 8491728"/>
              <a:gd name="connsiteY2" fmla="*/ 0 h 128016"/>
              <a:gd name="connsiteX3" fmla="*/ 7638288 w 8491728"/>
              <a:gd name="connsiteY3" fmla="*/ 128016 h 128016"/>
              <a:gd name="connsiteX4" fmla="*/ 0 w 8491728"/>
              <a:gd name="connsiteY4" fmla="*/ 128016 h 128016"/>
              <a:gd name="connsiteX0" fmla="*/ 8491728 w 8491728"/>
              <a:gd name="connsiteY0" fmla="*/ 12192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8491728 w 8491728"/>
              <a:gd name="connsiteY0" fmla="*/ 133350 h 133350"/>
              <a:gd name="connsiteX1" fmla="*/ 7893939 w 8491728"/>
              <a:gd name="connsiteY1" fmla="*/ 129540 h 133350"/>
              <a:gd name="connsiteX2" fmla="*/ 7766304 w 8491728"/>
              <a:gd name="connsiteY2" fmla="*/ 0 h 133350"/>
              <a:gd name="connsiteX3" fmla="*/ 7638288 w 8491728"/>
              <a:gd name="connsiteY3" fmla="*/ 128016 h 133350"/>
              <a:gd name="connsiteX4" fmla="*/ 0 w 8491728"/>
              <a:gd name="connsiteY4" fmla="*/ 128016 h 133350"/>
              <a:gd name="connsiteX0" fmla="*/ 8489823 w 8489823"/>
              <a:gd name="connsiteY0" fmla="*/ 127635 h 129540"/>
              <a:gd name="connsiteX1" fmla="*/ 7893939 w 8489823"/>
              <a:gd name="connsiteY1" fmla="*/ 129540 h 129540"/>
              <a:gd name="connsiteX2" fmla="*/ 7766304 w 8489823"/>
              <a:gd name="connsiteY2" fmla="*/ 0 h 129540"/>
              <a:gd name="connsiteX3" fmla="*/ 7638288 w 8489823"/>
              <a:gd name="connsiteY3" fmla="*/ 128016 h 129540"/>
              <a:gd name="connsiteX4" fmla="*/ 0 w 8489823"/>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31445 h 131445"/>
              <a:gd name="connsiteX1" fmla="*/ 7893939 w 8487918"/>
              <a:gd name="connsiteY1" fmla="*/ 129540 h 131445"/>
              <a:gd name="connsiteX2" fmla="*/ 7766304 w 8487918"/>
              <a:gd name="connsiteY2" fmla="*/ 0 h 131445"/>
              <a:gd name="connsiteX3" fmla="*/ 7638288 w 8487918"/>
              <a:gd name="connsiteY3" fmla="*/ 128016 h 131445"/>
              <a:gd name="connsiteX4" fmla="*/ 0 w 8487918"/>
              <a:gd name="connsiteY4" fmla="*/ 128016 h 131445"/>
              <a:gd name="connsiteX0" fmla="*/ 8487918 w 8487918"/>
              <a:gd name="connsiteY0" fmla="*/ 125730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7918 w 8487918"/>
              <a:gd name="connsiteY0" fmla="*/ 12763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86013 w 8486013"/>
              <a:gd name="connsiteY0" fmla="*/ 127635 h 129540"/>
              <a:gd name="connsiteX1" fmla="*/ 7893939 w 8486013"/>
              <a:gd name="connsiteY1" fmla="*/ 129540 h 129540"/>
              <a:gd name="connsiteX2" fmla="*/ 7766304 w 8486013"/>
              <a:gd name="connsiteY2" fmla="*/ 0 h 129540"/>
              <a:gd name="connsiteX3" fmla="*/ 7638288 w 8486013"/>
              <a:gd name="connsiteY3" fmla="*/ 128016 h 129540"/>
              <a:gd name="connsiteX4" fmla="*/ 0 w 8486013"/>
              <a:gd name="connsiteY4" fmla="*/ 128016 h 129540"/>
              <a:gd name="connsiteX0" fmla="*/ 8493633 w 8493633"/>
              <a:gd name="connsiteY0" fmla="*/ 127635 h 129540"/>
              <a:gd name="connsiteX1" fmla="*/ 7893939 w 8493633"/>
              <a:gd name="connsiteY1" fmla="*/ 129540 h 129540"/>
              <a:gd name="connsiteX2" fmla="*/ 7766304 w 8493633"/>
              <a:gd name="connsiteY2" fmla="*/ 0 h 129540"/>
              <a:gd name="connsiteX3" fmla="*/ 7638288 w 8493633"/>
              <a:gd name="connsiteY3" fmla="*/ 128016 h 129540"/>
              <a:gd name="connsiteX4" fmla="*/ 0 w 8493633"/>
              <a:gd name="connsiteY4" fmla="*/ 128016 h 129540"/>
              <a:gd name="connsiteX0" fmla="*/ 8493633 w 8493633"/>
              <a:gd name="connsiteY0" fmla="*/ 133350 h 133350"/>
              <a:gd name="connsiteX1" fmla="*/ 7893939 w 8493633"/>
              <a:gd name="connsiteY1" fmla="*/ 129540 h 133350"/>
              <a:gd name="connsiteX2" fmla="*/ 7766304 w 8493633"/>
              <a:gd name="connsiteY2" fmla="*/ 0 h 133350"/>
              <a:gd name="connsiteX3" fmla="*/ 7638288 w 8493633"/>
              <a:gd name="connsiteY3" fmla="*/ 128016 h 133350"/>
              <a:gd name="connsiteX4" fmla="*/ 0 w 8493633"/>
              <a:gd name="connsiteY4" fmla="*/ 128016 h 133350"/>
              <a:gd name="connsiteX0" fmla="*/ 8487918 w 8487918"/>
              <a:gd name="connsiteY0" fmla="*/ 93345 h 129540"/>
              <a:gd name="connsiteX1" fmla="*/ 7893939 w 8487918"/>
              <a:gd name="connsiteY1" fmla="*/ 129540 h 129540"/>
              <a:gd name="connsiteX2" fmla="*/ 7766304 w 8487918"/>
              <a:gd name="connsiteY2" fmla="*/ 0 h 129540"/>
              <a:gd name="connsiteX3" fmla="*/ 7638288 w 8487918"/>
              <a:gd name="connsiteY3" fmla="*/ 128016 h 129540"/>
              <a:gd name="connsiteX4" fmla="*/ 0 w 8487918"/>
              <a:gd name="connsiteY4" fmla="*/ 128016 h 129540"/>
              <a:gd name="connsiteX0" fmla="*/ 8491728 w 8491728"/>
              <a:gd name="connsiteY0" fmla="*/ 129540 h 129540"/>
              <a:gd name="connsiteX1" fmla="*/ 7893939 w 8491728"/>
              <a:gd name="connsiteY1" fmla="*/ 129540 h 129540"/>
              <a:gd name="connsiteX2" fmla="*/ 7766304 w 8491728"/>
              <a:gd name="connsiteY2" fmla="*/ 0 h 129540"/>
              <a:gd name="connsiteX3" fmla="*/ 7638288 w 8491728"/>
              <a:gd name="connsiteY3" fmla="*/ 128016 h 129540"/>
              <a:gd name="connsiteX4" fmla="*/ 0 w 8491728"/>
              <a:gd name="connsiteY4" fmla="*/ 128016 h 129540"/>
              <a:gd name="connsiteX0" fmla="*/ 11261598 w 11261598"/>
              <a:gd name="connsiteY0" fmla="*/ 129540 h 131826"/>
              <a:gd name="connsiteX1" fmla="*/ 10663809 w 11261598"/>
              <a:gd name="connsiteY1" fmla="*/ 129540 h 131826"/>
              <a:gd name="connsiteX2" fmla="*/ 10536174 w 11261598"/>
              <a:gd name="connsiteY2" fmla="*/ 0 h 131826"/>
              <a:gd name="connsiteX3" fmla="*/ 10408158 w 11261598"/>
              <a:gd name="connsiteY3" fmla="*/ 128016 h 131826"/>
              <a:gd name="connsiteX4" fmla="*/ 0 w 11261598"/>
              <a:gd name="connsiteY4" fmla="*/ 131826 h 13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598" h="131826">
                <a:moveTo>
                  <a:pt x="11261598" y="129540"/>
                </a:moveTo>
                <a:lnTo>
                  <a:pt x="10663809" y="129540"/>
                </a:lnTo>
                <a:lnTo>
                  <a:pt x="10536174" y="0"/>
                </a:lnTo>
                <a:lnTo>
                  <a:pt x="10408158" y="128016"/>
                </a:lnTo>
                <a:lnTo>
                  <a:pt x="0" y="131826"/>
                </a:lnTo>
              </a:path>
            </a:pathLst>
          </a:custGeom>
          <a:noFill/>
          <a:ln w="12700">
            <a:solidFill>
              <a:schemeClr val="tx2"/>
            </a:solidFill>
          </a:ln>
        </p:spPr>
        <p:style>
          <a:lnRef idx="0">
            <a:schemeClr val="accent1"/>
          </a:lnRef>
          <a:fillRef idx="1">
            <a:schemeClr val="accent1"/>
          </a:fillRef>
          <a:effectRef idx="0">
            <a:srgbClr val="000000"/>
          </a:effectRef>
          <a:fontRef idx="minor">
            <a:schemeClr val="lt2"/>
          </a:fontRef>
        </p:style>
        <p:txBody>
          <a:bodyPr rtlCol="0" anchor="ctr"/>
          <a:lstStyle/>
          <a:p>
            <a:pPr algn="ctr"/>
            <a:endParaRPr lang="en-US"/>
          </a:p>
        </p:txBody>
      </p:sp>
    </p:spTree>
    <p:extLst>
      <p:ext uri="{BB962C8B-B14F-4D97-AF65-F5344CB8AC3E}">
        <p14:creationId xmlns:p14="http://schemas.microsoft.com/office/powerpoint/2010/main" val="3937944161"/>
      </p:ext>
    </p:extLst>
  </p:cSld>
  <p:clrMapOvr>
    <a:masterClrMapping/>
  </p:clrMapOvr>
  <p:extLst>
    <p:ext uri="{DCECCB84-F9BA-43D5-87BE-67443E8EF086}">
      <p15:sldGuideLst xmlns:p15="http://schemas.microsoft.com/office/powerpoint/2012/main">
        <p15:guide id="1" pos="3744" userDrawn="1">
          <p15:clr>
            <a:srgbClr val="FBAE40"/>
          </p15:clr>
        </p15:guide>
        <p15:guide id="2" pos="3936" userDrawn="1">
          <p15:clr>
            <a:srgbClr val="FBAE40"/>
          </p15:clr>
        </p15:guide>
        <p15:guide id="3" orient="horz" pos="778" userDrawn="1">
          <p15:clr>
            <a:srgbClr val="FBAE40"/>
          </p15:clr>
        </p15:guide>
        <p15:guide id="6" orient="horz" pos="3859" userDrawn="1">
          <p15:clr>
            <a:srgbClr val="FBAE40"/>
          </p15:clr>
        </p15:guide>
        <p15:guide id="7" pos="288" userDrawn="1">
          <p15:clr>
            <a:srgbClr val="FBAE40"/>
          </p15:clr>
        </p15:guide>
        <p15:guide id="8" pos="7392" userDrawn="1">
          <p15:clr>
            <a:srgbClr val="FBAE40"/>
          </p15:clr>
        </p15:guide>
        <p15:guide id="9" orient="horz" pos="202" userDrawn="1">
          <p15:clr>
            <a:srgbClr val="FBAE40"/>
          </p15:clr>
        </p15:guide>
        <p15:guide id="10" orient="horz" pos="411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L3Harris">
            <a:extLst>
              <a:ext uri="{FF2B5EF4-FFF2-40B4-BE49-F238E27FC236}">
                <a16:creationId xmlns:a16="http://schemas.microsoft.com/office/drawing/2014/main" id="{19A1DE98-81A4-4C83-9368-5CAC9DF5A174}"/>
              </a:ext>
            </a:extLst>
          </p:cNvPr>
          <p:cNvSpPr txBox="1">
            <a:spLocks/>
          </p:cNvSpPr>
          <p:nvPr userDrawn="1"/>
        </p:nvSpPr>
        <p:spPr>
          <a:xfrm>
            <a:off x="320675" y="6629400"/>
            <a:ext cx="685165" cy="137160"/>
          </a:xfrm>
          <a:prstGeom prst="rect">
            <a:avLst/>
          </a:prstGeom>
          <a:noFill/>
        </p:spPr>
        <p:txBody>
          <a:bodyPr vert="horz" wrap="none" lIns="0" tIns="0" rIns="0" bIns="0" rtlCol="0" anchor="t" anchorCtr="0"/>
          <a:lstStyle>
            <a:defPPr>
              <a:defRPr lang="en-US"/>
            </a:defPPr>
            <a:lvl1pPr marL="0" algn="ctr"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1" cap="all" baseline="0" dirty="0"/>
              <a:t>L3HARRIS</a:t>
            </a:r>
          </a:p>
        </p:txBody>
      </p:sp>
      <p:sp>
        <p:nvSpPr>
          <p:cNvPr id="2" name="Title Placeholder 1"/>
          <p:cNvSpPr>
            <a:spLocks noGrp="1"/>
          </p:cNvSpPr>
          <p:nvPr>
            <p:ph type="title"/>
          </p:nvPr>
        </p:nvSpPr>
        <p:spPr>
          <a:xfrm>
            <a:off x="457200" y="288612"/>
            <a:ext cx="9144000" cy="640080"/>
          </a:xfrm>
          <a:prstGeom prst="rect">
            <a:avLst/>
          </a:prstGeom>
          <a:noFill/>
        </p:spPr>
        <p:txBody>
          <a:bodyPr vert="horz" lIns="0" tIns="0" rIns="0" bIns="0" rtlCol="0" anchor="ctr">
            <a:noAutofit/>
          </a:bodyPr>
          <a:lstStyle/>
          <a:p>
            <a:r>
              <a:rPr lang="en-US" dirty="0"/>
              <a:t>[Slide title]</a:t>
            </a:r>
          </a:p>
        </p:txBody>
      </p:sp>
      <p:sp>
        <p:nvSpPr>
          <p:cNvPr id="3" name="Text Placeholder 2"/>
          <p:cNvSpPr>
            <a:spLocks noGrp="1"/>
          </p:cNvSpPr>
          <p:nvPr>
            <p:ph type="body" idx="1"/>
          </p:nvPr>
        </p:nvSpPr>
        <p:spPr>
          <a:xfrm>
            <a:off x="457200" y="1235074"/>
            <a:ext cx="11274552" cy="4891389"/>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Line">
            <a:extLst>
              <a:ext uri="{FF2B5EF4-FFF2-40B4-BE49-F238E27FC236}">
                <a16:creationId xmlns:a16="http://schemas.microsoft.com/office/drawing/2014/main" id="{ACDEEBA9-F5A8-E84E-A2DF-025288C8C67D}"/>
              </a:ext>
              <a:ext uri="{C183D7F6-B498-43B3-948B-1728B52AA6E4}">
                <adec:decorative xmlns:adec="http://schemas.microsoft.com/office/drawing/2017/decorative" val="1"/>
              </a:ext>
            </a:extLst>
          </p:cNvPr>
          <p:cNvCxnSpPr>
            <a:cxnSpLocks/>
          </p:cNvCxnSpPr>
          <p:nvPr userDrawn="1"/>
        </p:nvCxnSpPr>
        <p:spPr>
          <a:xfrm>
            <a:off x="457200" y="6537325"/>
            <a:ext cx="11274552" cy="0"/>
          </a:xfrm>
          <a:prstGeom prst="line">
            <a:avLst/>
          </a:prstGeom>
          <a:ln w="3175" cap="sq">
            <a:solidFill>
              <a:srgbClr val="172430"/>
            </a:solidFill>
          </a:ln>
        </p:spPr>
        <p:style>
          <a:lnRef idx="1">
            <a:schemeClr val="accent1"/>
          </a:lnRef>
          <a:fillRef idx="0">
            <a:schemeClr val="accent1"/>
          </a:fillRef>
          <a:effectRef idx="0">
            <a:srgbClr val="000000"/>
          </a:effectRef>
          <a:fontRef idx="minor">
            <a:schemeClr val="lt1"/>
          </a:fontRef>
        </p:style>
      </p:cxnSp>
      <p:sp>
        <p:nvSpPr>
          <p:cNvPr id="19" name="Confidential">
            <a:extLst>
              <a:ext uri="{FF2B5EF4-FFF2-40B4-BE49-F238E27FC236}">
                <a16:creationId xmlns:a16="http://schemas.microsoft.com/office/drawing/2014/main" id="{95C486D8-EAE6-8F48-99BF-C04C7E991D54}"/>
              </a:ext>
            </a:extLst>
          </p:cNvPr>
          <p:cNvSpPr txBox="1">
            <a:spLocks/>
          </p:cNvSpPr>
          <p:nvPr userDrawn="1"/>
        </p:nvSpPr>
        <p:spPr>
          <a:xfrm>
            <a:off x="7680158" y="6629400"/>
            <a:ext cx="3777274" cy="137160"/>
          </a:xfrm>
          <a:prstGeom prst="rect">
            <a:avLst/>
          </a:prstGeom>
        </p:spPr>
        <p:txBody>
          <a:bodyPr vert="horz" wrap="none" lIns="0" tIns="0" rIns="0" bIns="0" rtlCol="0" anchor="t" anchorCtr="0"/>
          <a:lstStyle>
            <a:defPPr>
              <a:defRPr lang="en-US"/>
            </a:defPPr>
            <a:lvl1pPr marL="0" algn="ctr"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dirty="0"/>
              <a:t>L3HARRIS PROPRIETARY INFORMATION | WARNING: EAR CONTROLLED INFORMATION</a:t>
            </a:r>
          </a:p>
        </p:txBody>
      </p:sp>
      <p:cxnSp>
        <p:nvCxnSpPr>
          <p:cNvPr id="11" name="Line">
            <a:extLst>
              <a:ext uri="{FF2B5EF4-FFF2-40B4-BE49-F238E27FC236}">
                <a16:creationId xmlns:a16="http://schemas.microsoft.com/office/drawing/2014/main" id="{AD840DF6-CCAA-4745-9822-57781091F996}"/>
              </a:ext>
            </a:extLst>
          </p:cNvPr>
          <p:cNvCxnSpPr>
            <a:cxnSpLocks/>
          </p:cNvCxnSpPr>
          <p:nvPr userDrawn="1"/>
        </p:nvCxnSpPr>
        <p:spPr>
          <a:xfrm>
            <a:off x="320675" y="6537325"/>
            <a:ext cx="8502650" cy="0"/>
          </a:xfrm>
          <a:prstGeom prst="line">
            <a:avLst/>
          </a:prstGeom>
          <a:ln w="3175" cap="sq">
            <a:solidFill>
              <a:srgbClr val="172430"/>
            </a:solidFill>
          </a:ln>
        </p:spPr>
        <p:style>
          <a:lnRef idx="1">
            <a:schemeClr val="accent1"/>
          </a:lnRef>
          <a:fillRef idx="0">
            <a:schemeClr val="accent1"/>
          </a:fillRef>
          <a:effectRef idx="0">
            <a:srgbClr val="000000"/>
          </a:effectRef>
          <a:fontRef idx="minor">
            <a:schemeClr val="lt1"/>
          </a:fontRef>
        </p:style>
      </p:cxnSp>
      <p:sp>
        <p:nvSpPr>
          <p:cNvPr id="12" name="Rectangle 30">
            <a:extLst>
              <a:ext uri="{FF2B5EF4-FFF2-40B4-BE49-F238E27FC236}">
                <a16:creationId xmlns:a16="http://schemas.microsoft.com/office/drawing/2014/main" id="{7B385181-0C30-45DA-BC15-D2FED7D75C60}"/>
              </a:ext>
            </a:extLst>
          </p:cNvPr>
          <p:cNvSpPr txBox="1">
            <a:spLocks noChangeArrowheads="1"/>
          </p:cNvSpPr>
          <p:nvPr userDrawn="1"/>
        </p:nvSpPr>
        <p:spPr bwMode="auto">
          <a:xfrm>
            <a:off x="11527536" y="6536234"/>
            <a:ext cx="304801" cy="266700"/>
          </a:xfrm>
          <a:prstGeom prst="rect">
            <a:avLst/>
          </a:prstGeom>
          <a:noFill/>
          <a:ln w="9525">
            <a:noFill/>
            <a:miter lim="800000"/>
            <a:headEnd/>
            <a:tailEnd/>
          </a:ln>
          <a:effectLst/>
        </p:spPr>
        <p:txBody>
          <a:bodyPr wrap="none" lIns="92075" tIns="46038" rIns="92075" bIns="46038"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defRPr/>
            </a:pPr>
            <a:fld id="{5C639030-093B-4E7D-A320-B8A4D3F5EC3B}" type="slidenum">
              <a:rPr lang="en-US" sz="900" smtClean="0">
                <a:solidFill>
                  <a:schemeClr val="tx1"/>
                </a:solidFill>
                <a:latin typeface="Arial" panose="020B0604020202020204" pitchFamily="34" charset="0"/>
                <a:cs typeface="Arial" panose="020B0604020202020204" pitchFamily="34" charset="0"/>
              </a:rPr>
              <a:pPr>
                <a:defRPr/>
              </a:pPr>
              <a:t>‹#›</a:t>
            </a:fld>
            <a:endParaRPr lang="en-US" sz="900" dirty="0">
              <a:solidFill>
                <a:schemeClr val="tx1"/>
              </a:solidFill>
              <a:latin typeface="Arial" panose="020B0604020202020204" pitchFamily="34" charset="0"/>
              <a:cs typeface="Arial" panose="020B0604020202020204" pitchFamily="34" charset="0"/>
            </a:endParaRPr>
          </a:p>
        </p:txBody>
      </p:sp>
      <p:sp>
        <p:nvSpPr>
          <p:cNvPr id="13" name="TextBox 7">
            <a:extLst>
              <a:ext uri="{FF2B5EF4-FFF2-40B4-BE49-F238E27FC236}">
                <a16:creationId xmlns:a16="http://schemas.microsoft.com/office/drawing/2014/main" id="{FD8BD805-41E5-444F-B43D-EF17A4513B95}"/>
              </a:ext>
            </a:extLst>
          </p:cNvPr>
          <p:cNvSpPr txBox="1"/>
          <p:nvPr userDrawn="1"/>
        </p:nvSpPr>
        <p:spPr>
          <a:xfrm>
            <a:off x="904805" y="6583020"/>
            <a:ext cx="3743395" cy="200055"/>
          </a:xfrm>
          <a:prstGeom prst="rect">
            <a:avLst/>
          </a:prstGeom>
          <a:noFill/>
        </p:spPr>
        <p:txBody>
          <a:bodyPr wrap="square" rtlCol="0" anchor="ctr">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a:r>
              <a:rPr lang="en-US" sz="700" dirty="0">
                <a:solidFill>
                  <a:schemeClr val="tx1"/>
                </a:solidFill>
                <a:latin typeface="Arial" panose="020B0604020202020204" pitchFamily="34" charset="0"/>
                <a:cs typeface="Arial" panose="020B0604020202020204" pitchFamily="34" charset="0"/>
              </a:rPr>
              <a:t>Jagwire – ENVI Analytics</a:t>
            </a:r>
          </a:p>
        </p:txBody>
      </p:sp>
    </p:spTree>
    <p:extLst>
      <p:ext uri="{BB962C8B-B14F-4D97-AF65-F5344CB8AC3E}">
        <p14:creationId xmlns:p14="http://schemas.microsoft.com/office/powerpoint/2010/main" val="4038220808"/>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74" r:id="rId3"/>
    <p:sldLayoutId id="2147483662" r:id="rId4"/>
    <p:sldLayoutId id="2147483664" r:id="rId5"/>
    <p:sldLayoutId id="2147483668" r:id="rId6"/>
    <p:sldLayoutId id="2147483669" r:id="rId7"/>
    <p:sldLayoutId id="2147483670" r:id="rId8"/>
    <p:sldLayoutId id="2147483665" r:id="rId9"/>
    <p:sldLayoutId id="2147483671" r:id="rId10"/>
    <p:sldLayoutId id="2147483673" r:id="rId11"/>
    <p:sldLayoutId id="2147483676" r:id="rId12"/>
    <p:sldLayoutId id="2147483663" r:id="rId13"/>
    <p:sldLayoutId id="2147483666" r:id="rId14"/>
    <p:sldLayoutId id="2147483667" r:id="rId15"/>
  </p:sldLayoutIdLst>
  <p:hf hdr="0" dt="0"/>
  <p:txStyles>
    <p:titleStyle>
      <a:lvl1pPr algn="l" defTabSz="914400" rtl="0" eaLnBrk="1" latinLnBrk="0" hangingPunct="1">
        <a:lnSpc>
          <a:spcPct val="85000"/>
        </a:lnSpc>
        <a:spcBef>
          <a:spcPct val="0"/>
        </a:spcBef>
        <a:buNone/>
        <a:defRPr sz="2400" b="1" kern="1200" spc="-20" baseline="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900"/>
        </a:spcBef>
        <a:buFont typeface="Arial" panose="020B0604020202020204" pitchFamily="34" charset="0"/>
        <a:buChar char="•"/>
        <a:defRPr sz="1800" kern="1200">
          <a:solidFill>
            <a:schemeClr val="tx1"/>
          </a:solidFill>
          <a:latin typeface="+mn-lt"/>
          <a:ea typeface="+mn-ea"/>
          <a:cs typeface="+mn-cs"/>
        </a:defRPr>
      </a:lvl1pPr>
      <a:lvl2pPr marL="347472" indent="-173736"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2pPr>
      <a:lvl3pPr marL="512064" indent="-173736"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685800" indent="-173736"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859536" indent="-173736"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1024128" indent="-173736"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6pPr>
      <a:lvl7pPr marL="1197864" indent="-173736"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7pPr>
      <a:lvl8pPr marL="1371600" indent="-173736"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8pPr>
      <a:lvl9pPr marL="1545336" indent="-173736" algn="l" defTabSz="914400"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hyperlink" Target="https://www.l3harrisgeospatial.com/docs/minimumnoisefractiontransform.html"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8F0E1-155A-4917-9EBF-3CFFA7FA0EC0}"/>
              </a:ext>
            </a:extLst>
          </p:cNvPr>
          <p:cNvSpPr>
            <a:spLocks noGrp="1"/>
          </p:cNvSpPr>
          <p:nvPr>
            <p:ph type="ctrTitle"/>
          </p:nvPr>
        </p:nvSpPr>
        <p:spPr/>
        <p:txBody>
          <a:bodyPr/>
          <a:lstStyle/>
          <a:p>
            <a:r>
              <a:rPr lang="en-US" dirty="0"/>
              <a:t>Jagwire - ENVI analytics</a:t>
            </a:r>
          </a:p>
        </p:txBody>
      </p:sp>
      <p:sp>
        <p:nvSpPr>
          <p:cNvPr id="3" name="Subtitle 2">
            <a:extLst>
              <a:ext uri="{FF2B5EF4-FFF2-40B4-BE49-F238E27FC236}">
                <a16:creationId xmlns:a16="http://schemas.microsoft.com/office/drawing/2014/main" id="{B7089062-8D61-4D8B-A94B-A004B28B9075}"/>
              </a:ext>
            </a:extLst>
          </p:cNvPr>
          <p:cNvSpPr>
            <a:spLocks noGrp="1"/>
          </p:cNvSpPr>
          <p:nvPr>
            <p:ph type="subTitle" idx="1"/>
          </p:nvPr>
        </p:nvSpPr>
        <p:spPr/>
        <p:txBody>
          <a:bodyPr/>
          <a:lstStyle/>
          <a:p>
            <a:r>
              <a:rPr lang="en-US" dirty="0"/>
              <a:t>Using Web-based Analytics in Jagwire</a:t>
            </a:r>
          </a:p>
          <a:p>
            <a:r>
              <a:rPr lang="en-US" dirty="0"/>
              <a:t>For ESRI - Vietnam</a:t>
            </a:r>
          </a:p>
        </p:txBody>
      </p:sp>
      <p:sp>
        <p:nvSpPr>
          <p:cNvPr id="4" name="Text Placeholder 3">
            <a:extLst>
              <a:ext uri="{FF2B5EF4-FFF2-40B4-BE49-F238E27FC236}">
                <a16:creationId xmlns:a16="http://schemas.microsoft.com/office/drawing/2014/main" id="{C5944AEB-8ACF-412B-82A9-25CA712F3674}"/>
              </a:ext>
            </a:extLst>
          </p:cNvPr>
          <p:cNvSpPr>
            <a:spLocks noGrp="1"/>
          </p:cNvSpPr>
          <p:nvPr>
            <p:ph type="body" sz="quarter" idx="10"/>
          </p:nvPr>
        </p:nvSpPr>
        <p:spPr/>
        <p:txBody>
          <a:bodyPr/>
          <a:lstStyle/>
          <a:p>
            <a:r>
              <a:rPr lang="en-US" dirty="0"/>
              <a:t>November 3, 2021</a:t>
            </a:r>
          </a:p>
        </p:txBody>
      </p:sp>
      <p:sp>
        <p:nvSpPr>
          <p:cNvPr id="5" name="Text Placeholder 4">
            <a:extLst>
              <a:ext uri="{FF2B5EF4-FFF2-40B4-BE49-F238E27FC236}">
                <a16:creationId xmlns:a16="http://schemas.microsoft.com/office/drawing/2014/main" id="{BE1847B0-2A16-4B40-B7D7-49C381D09493}"/>
              </a:ext>
            </a:extLst>
          </p:cNvPr>
          <p:cNvSpPr>
            <a:spLocks noGrp="1"/>
          </p:cNvSpPr>
          <p:nvPr>
            <p:ph type="body" sz="quarter" idx="11"/>
          </p:nvPr>
        </p:nvSpPr>
        <p:spPr/>
        <p:txBody>
          <a:bodyPr/>
          <a:lstStyle/>
          <a:p>
            <a:r>
              <a:rPr lang="en-US" dirty="0"/>
              <a:t>JOE COLE | Sales Engineering</a:t>
            </a:r>
          </a:p>
        </p:txBody>
      </p:sp>
    </p:spTree>
    <p:extLst>
      <p:ext uri="{BB962C8B-B14F-4D97-AF65-F5344CB8AC3E}">
        <p14:creationId xmlns:p14="http://schemas.microsoft.com/office/powerpoint/2010/main" val="3359436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1D4A-6E60-4F61-BD21-55D641600AA2}"/>
              </a:ext>
            </a:extLst>
          </p:cNvPr>
          <p:cNvSpPr>
            <a:spLocks noGrp="1"/>
          </p:cNvSpPr>
          <p:nvPr>
            <p:ph type="title"/>
          </p:nvPr>
        </p:nvSpPr>
        <p:spPr/>
        <p:txBody>
          <a:bodyPr/>
          <a:lstStyle/>
          <a:p>
            <a:r>
              <a:rPr lang="en-US" dirty="0"/>
              <a:t>Barren Land Task</a:t>
            </a:r>
          </a:p>
        </p:txBody>
      </p:sp>
      <p:sp>
        <p:nvSpPr>
          <p:cNvPr id="6" name="Content Placeholder 5">
            <a:extLst>
              <a:ext uri="{FF2B5EF4-FFF2-40B4-BE49-F238E27FC236}">
                <a16:creationId xmlns:a16="http://schemas.microsoft.com/office/drawing/2014/main" id="{52EA02E2-9F4B-4384-894C-E84C033C21AE}"/>
              </a:ext>
            </a:extLst>
          </p:cNvPr>
          <p:cNvSpPr>
            <a:spLocks noGrp="1"/>
          </p:cNvSpPr>
          <p:nvPr>
            <p:ph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Description: </a:t>
            </a:r>
            <a:r>
              <a:rPr lang="en-US" b="0" dirty="0"/>
              <a:t>The Barren Land task uses two thresholds to classify barren land in the image. </a:t>
            </a:r>
            <a:r>
              <a:rPr kumimoji="0" lang="en-US"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rPr>
              <a:t>The lower threshold should be the threshold between land and water (usually roughly -0.1). The upper threshold should be the threshold of healthy vegetation (roughly .1). Pixels with NDVI values </a:t>
            </a:r>
            <a:r>
              <a:rPr kumimoji="0" lang="en-US"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rPr>
              <a:t>above</a:t>
            </a:r>
            <a:r>
              <a:rPr kumimoji="0" lang="en-US"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rPr>
              <a:t> the lower threshold and </a:t>
            </a:r>
            <a:r>
              <a:rPr kumimoji="0" lang="en-US"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rPr>
              <a:t>below</a:t>
            </a:r>
            <a:r>
              <a:rPr kumimoji="0" lang="en-US"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rPr>
              <a:t> the upper threshold will be classified as barren land.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mn-cs"/>
              </a:rPr>
              <a:t>This task requires Multispectral/Hyperspectral data that include RED and NIR bands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Image Used: </a:t>
            </a:r>
            <a:r>
              <a:rPr lang="en-US" b="0" dirty="0" err="1"/>
              <a:t>tsunami_after</a:t>
            </a:r>
            <a:endParaRPr lang="en-US" dirty="0"/>
          </a:p>
          <a:p>
            <a:r>
              <a:rPr lang="en-US" dirty="0"/>
              <a:t>Output Type: </a:t>
            </a:r>
            <a:r>
              <a:rPr lang="en-US" b="0" dirty="0"/>
              <a:t>Shapefile</a:t>
            </a:r>
          </a:p>
        </p:txBody>
      </p:sp>
    </p:spTree>
    <p:extLst>
      <p:ext uri="{BB962C8B-B14F-4D97-AF65-F5344CB8AC3E}">
        <p14:creationId xmlns:p14="http://schemas.microsoft.com/office/powerpoint/2010/main" val="3112622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02D-6F2A-4716-81DE-1F2EF5753189}"/>
              </a:ext>
            </a:extLst>
          </p:cNvPr>
          <p:cNvSpPr>
            <a:spLocks noGrp="1"/>
          </p:cNvSpPr>
          <p:nvPr>
            <p:ph type="title"/>
          </p:nvPr>
        </p:nvSpPr>
        <p:spPr/>
        <p:txBody>
          <a:bodyPr/>
          <a:lstStyle/>
          <a:p>
            <a:r>
              <a:rPr lang="en-US" dirty="0"/>
              <a:t>Barren Land Task</a:t>
            </a:r>
          </a:p>
        </p:txBody>
      </p:sp>
      <p:sp>
        <p:nvSpPr>
          <p:cNvPr id="3" name="Content Placeholder 2">
            <a:extLst>
              <a:ext uri="{FF2B5EF4-FFF2-40B4-BE49-F238E27FC236}">
                <a16:creationId xmlns:a16="http://schemas.microsoft.com/office/drawing/2014/main" id="{8C5A0B88-41A5-49EF-A96B-D9EC49AA5AA8}"/>
              </a:ext>
            </a:extLst>
          </p:cNvPr>
          <p:cNvSpPr>
            <a:spLocks noGrp="1"/>
          </p:cNvSpPr>
          <p:nvPr>
            <p:ph idx="1"/>
          </p:nvPr>
        </p:nvSpPr>
        <p:spPr>
          <a:xfrm>
            <a:off x="457200" y="1235077"/>
            <a:ext cx="6784848" cy="1453260"/>
          </a:xfrm>
        </p:spPr>
        <p:txBody>
          <a:bodyPr/>
          <a:lstStyle/>
          <a:p>
            <a:pPr marL="342900" indent="-342900">
              <a:buAutoNum type="arabicPeriod"/>
            </a:pPr>
            <a:r>
              <a:rPr lang="en-US" dirty="0"/>
              <a:t>Select Image</a:t>
            </a:r>
          </a:p>
          <a:p>
            <a:pPr marL="342900" indent="-342900">
              <a:buAutoNum type="arabicPeriod"/>
            </a:pPr>
            <a:r>
              <a:rPr lang="en-US" dirty="0"/>
              <a:t>Click on the Wrench icon        to open the list of ENVI Tasks</a:t>
            </a:r>
          </a:p>
          <a:p>
            <a:pPr marL="342900" indent="-342900">
              <a:buAutoNum type="arabicPeriod"/>
            </a:pPr>
            <a:r>
              <a:rPr lang="en-US" dirty="0"/>
              <a:t>Select “Barren Land” </a:t>
            </a:r>
          </a:p>
        </p:txBody>
      </p:sp>
      <p:pic>
        <p:nvPicPr>
          <p:cNvPr id="6" name="Picture 5">
            <a:extLst>
              <a:ext uri="{FF2B5EF4-FFF2-40B4-BE49-F238E27FC236}">
                <a16:creationId xmlns:a16="http://schemas.microsoft.com/office/drawing/2014/main" id="{C90CC52D-FD60-4DA5-9D2E-188FF9482ECA}"/>
              </a:ext>
            </a:extLst>
          </p:cNvPr>
          <p:cNvPicPr>
            <a:picLocks noChangeAspect="1"/>
          </p:cNvPicPr>
          <p:nvPr/>
        </p:nvPicPr>
        <p:blipFill>
          <a:blip r:embed="rId2"/>
          <a:stretch>
            <a:fillRect/>
          </a:stretch>
        </p:blipFill>
        <p:spPr>
          <a:xfrm>
            <a:off x="3282292" y="1617516"/>
            <a:ext cx="323895" cy="276264"/>
          </a:xfrm>
          <a:prstGeom prst="rect">
            <a:avLst/>
          </a:prstGeom>
        </p:spPr>
      </p:pic>
      <p:pic>
        <p:nvPicPr>
          <p:cNvPr id="8" name="Picture 7">
            <a:extLst>
              <a:ext uri="{FF2B5EF4-FFF2-40B4-BE49-F238E27FC236}">
                <a16:creationId xmlns:a16="http://schemas.microsoft.com/office/drawing/2014/main" id="{92B97B2C-7CFB-4B4A-8B35-F7B63FDA9FF9}"/>
              </a:ext>
            </a:extLst>
          </p:cNvPr>
          <p:cNvPicPr>
            <a:picLocks noChangeAspect="1"/>
          </p:cNvPicPr>
          <p:nvPr/>
        </p:nvPicPr>
        <p:blipFill>
          <a:blip r:embed="rId3"/>
          <a:stretch>
            <a:fillRect/>
          </a:stretch>
        </p:blipFill>
        <p:spPr>
          <a:xfrm>
            <a:off x="5029200" y="1042416"/>
            <a:ext cx="6181867" cy="5289823"/>
          </a:xfrm>
          <a:prstGeom prst="rect">
            <a:avLst/>
          </a:prstGeom>
        </p:spPr>
      </p:pic>
      <p:sp>
        <p:nvSpPr>
          <p:cNvPr id="9" name="Rectangle 8">
            <a:extLst>
              <a:ext uri="{FF2B5EF4-FFF2-40B4-BE49-F238E27FC236}">
                <a16:creationId xmlns:a16="http://schemas.microsoft.com/office/drawing/2014/main" id="{203CA3A7-829B-4D83-A69C-5590117479F3}"/>
              </a:ext>
            </a:extLst>
          </p:cNvPr>
          <p:cNvSpPr/>
          <p:nvPr/>
        </p:nvSpPr>
        <p:spPr>
          <a:xfrm>
            <a:off x="5138928" y="1874520"/>
            <a:ext cx="5943600" cy="430740"/>
          </a:xfrm>
          <a:prstGeom prst="rect">
            <a:avLst/>
          </a:prstGeom>
          <a:noFill/>
          <a:ln w="19050">
            <a:solidFill>
              <a:srgbClr val="FF000A"/>
            </a:solidFill>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40110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9F83-141D-450B-8FFA-45984AA8B009}"/>
              </a:ext>
            </a:extLst>
          </p:cNvPr>
          <p:cNvSpPr>
            <a:spLocks noGrp="1"/>
          </p:cNvSpPr>
          <p:nvPr>
            <p:ph type="title"/>
          </p:nvPr>
        </p:nvSpPr>
        <p:spPr/>
        <p:txBody>
          <a:bodyPr/>
          <a:lstStyle/>
          <a:p>
            <a:r>
              <a:rPr lang="en-US" dirty="0"/>
              <a:t>Barren Land Task</a:t>
            </a:r>
          </a:p>
        </p:txBody>
      </p:sp>
      <p:pic>
        <p:nvPicPr>
          <p:cNvPr id="6" name="Content Placeholder 5">
            <a:extLst>
              <a:ext uri="{FF2B5EF4-FFF2-40B4-BE49-F238E27FC236}">
                <a16:creationId xmlns:a16="http://schemas.microsoft.com/office/drawing/2014/main" id="{0913FB3F-4E37-4C6E-B29B-C3BEAD1F44A3}"/>
              </a:ext>
            </a:extLst>
          </p:cNvPr>
          <p:cNvPicPr>
            <a:picLocks noGrp="1" noChangeAspect="1"/>
          </p:cNvPicPr>
          <p:nvPr>
            <p:ph idx="1"/>
          </p:nvPr>
        </p:nvPicPr>
        <p:blipFill>
          <a:blip r:embed="rId2"/>
          <a:stretch>
            <a:fillRect/>
          </a:stretch>
        </p:blipFill>
        <p:spPr>
          <a:xfrm>
            <a:off x="1364590" y="1337142"/>
            <a:ext cx="9459645" cy="4686954"/>
          </a:xfrm>
        </p:spPr>
      </p:pic>
      <p:sp>
        <p:nvSpPr>
          <p:cNvPr id="7" name="TextBox 6">
            <a:extLst>
              <a:ext uri="{FF2B5EF4-FFF2-40B4-BE49-F238E27FC236}">
                <a16:creationId xmlns:a16="http://schemas.microsoft.com/office/drawing/2014/main" id="{9E5038B5-8908-42CE-90BB-51C5DBB62FB0}"/>
              </a:ext>
            </a:extLst>
          </p:cNvPr>
          <p:cNvSpPr txBox="1"/>
          <p:nvPr/>
        </p:nvSpPr>
        <p:spPr>
          <a:xfrm>
            <a:off x="1272515" y="4270248"/>
            <a:ext cx="4821897" cy="669414"/>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Be sure to check the </a:t>
            </a:r>
          </a:p>
          <a:p>
            <a:pPr algn="ctr">
              <a:lnSpc>
                <a:spcPct val="100000"/>
              </a:lnSpc>
              <a:spcBef>
                <a:spcPts val="900"/>
              </a:spcBef>
              <a:buSzPct val="100000"/>
            </a:pPr>
            <a:r>
              <a:rPr lang="en-US" sz="1800" dirty="0"/>
              <a:t>Generate Vector Output box to create shapefile</a:t>
            </a:r>
          </a:p>
        </p:txBody>
      </p:sp>
      <p:cxnSp>
        <p:nvCxnSpPr>
          <p:cNvPr id="8" name="Straight Arrow Connector 7">
            <a:extLst>
              <a:ext uri="{FF2B5EF4-FFF2-40B4-BE49-F238E27FC236}">
                <a16:creationId xmlns:a16="http://schemas.microsoft.com/office/drawing/2014/main" id="{B47964CA-1FF3-4E8C-8EBE-E0CCE02E41C0}"/>
              </a:ext>
            </a:extLst>
          </p:cNvPr>
          <p:cNvCxnSpPr/>
          <p:nvPr/>
        </p:nvCxnSpPr>
        <p:spPr>
          <a:xfrm flipV="1">
            <a:off x="4279392" y="3575304"/>
            <a:ext cx="192024" cy="694944"/>
          </a:xfrm>
          <a:prstGeom prst="straightConnector1">
            <a:avLst/>
          </a:prstGeom>
          <a:ln w="38100" cap="sq">
            <a:tailEnd type="triangle"/>
          </a:ln>
        </p:spPr>
        <p:style>
          <a:lnRef idx="1">
            <a:schemeClr val="accent1"/>
          </a:lnRef>
          <a:fillRef idx="0">
            <a:schemeClr val="accent1"/>
          </a:fillRef>
          <a:effectRef idx="0">
            <a:srgbClr val="000000"/>
          </a:effectRef>
          <a:fontRef idx="minor">
            <a:schemeClr val="lt2"/>
          </a:fontRef>
        </p:style>
      </p:cxnSp>
      <p:sp>
        <p:nvSpPr>
          <p:cNvPr id="9" name="Content Placeholder 2">
            <a:extLst>
              <a:ext uri="{FF2B5EF4-FFF2-40B4-BE49-F238E27FC236}">
                <a16:creationId xmlns:a16="http://schemas.microsoft.com/office/drawing/2014/main" id="{116A229A-1FE7-4205-8F9F-016A98DECFB7}"/>
              </a:ext>
            </a:extLst>
          </p:cNvPr>
          <p:cNvSpPr txBox="1">
            <a:spLocks/>
          </p:cNvSpPr>
          <p:nvPr/>
        </p:nvSpPr>
        <p:spPr>
          <a:xfrm>
            <a:off x="457200" y="1122516"/>
            <a:ext cx="8558784" cy="358812"/>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4. Add any input parameters and submit. </a:t>
            </a:r>
          </a:p>
        </p:txBody>
      </p:sp>
      <p:sp>
        <p:nvSpPr>
          <p:cNvPr id="10" name="TextBox 9">
            <a:extLst>
              <a:ext uri="{FF2B5EF4-FFF2-40B4-BE49-F238E27FC236}">
                <a16:creationId xmlns:a16="http://schemas.microsoft.com/office/drawing/2014/main" id="{232AD22C-24FE-4A05-A79B-C593AB5A4BEC}"/>
              </a:ext>
            </a:extLst>
          </p:cNvPr>
          <p:cNvSpPr txBox="1"/>
          <p:nvPr/>
        </p:nvSpPr>
        <p:spPr>
          <a:xfrm>
            <a:off x="6094412" y="5695935"/>
            <a:ext cx="2167260" cy="276999"/>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Click “Submit” Button</a:t>
            </a:r>
            <a:endParaRPr lang="en-US" sz="1800" dirty="0"/>
          </a:p>
        </p:txBody>
      </p:sp>
      <p:cxnSp>
        <p:nvCxnSpPr>
          <p:cNvPr id="11" name="Straight Arrow Connector 10">
            <a:extLst>
              <a:ext uri="{FF2B5EF4-FFF2-40B4-BE49-F238E27FC236}">
                <a16:creationId xmlns:a16="http://schemas.microsoft.com/office/drawing/2014/main" id="{5CCCAAA3-D275-4612-BA00-F3020A6A633C}"/>
              </a:ext>
            </a:extLst>
          </p:cNvPr>
          <p:cNvCxnSpPr/>
          <p:nvPr/>
        </p:nvCxnSpPr>
        <p:spPr>
          <a:xfrm>
            <a:off x="8293608" y="5824728"/>
            <a:ext cx="859536" cy="0"/>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388969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87CB-52E9-4C75-9914-8AC8C95E67DB}"/>
              </a:ext>
            </a:extLst>
          </p:cNvPr>
          <p:cNvSpPr>
            <a:spLocks noGrp="1"/>
          </p:cNvSpPr>
          <p:nvPr>
            <p:ph type="title"/>
          </p:nvPr>
        </p:nvSpPr>
        <p:spPr/>
        <p:txBody>
          <a:bodyPr/>
          <a:lstStyle/>
          <a:p>
            <a:r>
              <a:rPr lang="en-US" dirty="0"/>
              <a:t>Barren Land Task</a:t>
            </a:r>
          </a:p>
        </p:txBody>
      </p:sp>
      <p:sp>
        <p:nvSpPr>
          <p:cNvPr id="7" name="Content Placeholder 2">
            <a:extLst>
              <a:ext uri="{FF2B5EF4-FFF2-40B4-BE49-F238E27FC236}">
                <a16:creationId xmlns:a16="http://schemas.microsoft.com/office/drawing/2014/main" id="{94D48613-EF36-400B-9626-888979068B13}"/>
              </a:ext>
            </a:extLst>
          </p:cNvPr>
          <p:cNvSpPr txBox="1">
            <a:spLocks noGrp="1"/>
          </p:cNvSpPr>
          <p:nvPr>
            <p:ph idx="1"/>
          </p:nvPr>
        </p:nvSpPr>
        <p:spPr>
          <a:xfrm>
            <a:off x="457200" y="1546606"/>
            <a:ext cx="11274425" cy="328549"/>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5. Check status on “Jobs” page.</a:t>
            </a:r>
          </a:p>
        </p:txBody>
      </p:sp>
      <p:sp>
        <p:nvSpPr>
          <p:cNvPr id="13" name="TextBox 12">
            <a:extLst>
              <a:ext uri="{FF2B5EF4-FFF2-40B4-BE49-F238E27FC236}">
                <a16:creationId xmlns:a16="http://schemas.microsoft.com/office/drawing/2014/main" id="{35BDCF75-7707-4DBB-83DB-7F9902D021DF}"/>
              </a:ext>
            </a:extLst>
          </p:cNvPr>
          <p:cNvSpPr txBox="1"/>
          <p:nvPr/>
        </p:nvSpPr>
        <p:spPr>
          <a:xfrm>
            <a:off x="6492332" y="5044010"/>
            <a:ext cx="4058803" cy="607859"/>
          </a:xfrm>
          <a:prstGeom prst="rect">
            <a:avLst/>
          </a:prstGeom>
          <a:noFill/>
          <a:ln>
            <a:solidFill>
              <a:srgbClr val="FF000A"/>
            </a:solidFill>
          </a:ln>
        </p:spPr>
        <p:txBody>
          <a:bodyPr wrap="none" lIns="0" tIns="0" rIns="0" bIns="0" rtlCol="0">
            <a:spAutoFit/>
          </a:bodyPr>
          <a:lstStyle/>
          <a:p>
            <a:pPr algn="ctr">
              <a:lnSpc>
                <a:spcPct val="100000"/>
              </a:lnSpc>
              <a:spcBef>
                <a:spcPts val="900"/>
              </a:spcBef>
              <a:buSzPct val="100000"/>
            </a:pPr>
            <a:r>
              <a:rPr lang="en-US" sz="1600" dirty="0"/>
              <a:t>When Status shows “SUCCESS” go back to </a:t>
            </a:r>
          </a:p>
          <a:p>
            <a:pPr algn="ctr">
              <a:lnSpc>
                <a:spcPct val="100000"/>
              </a:lnSpc>
              <a:spcBef>
                <a:spcPts val="900"/>
              </a:spcBef>
              <a:buSzPct val="100000"/>
            </a:pPr>
            <a:r>
              <a:rPr lang="en-US" sz="1600" dirty="0"/>
              <a:t>main Search page to find the product.</a:t>
            </a:r>
          </a:p>
        </p:txBody>
      </p:sp>
      <p:cxnSp>
        <p:nvCxnSpPr>
          <p:cNvPr id="14" name="Straight Arrow Connector 13">
            <a:extLst>
              <a:ext uri="{FF2B5EF4-FFF2-40B4-BE49-F238E27FC236}">
                <a16:creationId xmlns:a16="http://schemas.microsoft.com/office/drawing/2014/main" id="{7ED369EC-53B0-46F1-A4C8-D115DA333AA7}"/>
              </a:ext>
            </a:extLst>
          </p:cNvPr>
          <p:cNvCxnSpPr>
            <a:cxnSpLocks/>
          </p:cNvCxnSpPr>
          <p:nvPr/>
        </p:nvCxnSpPr>
        <p:spPr>
          <a:xfrm flipV="1">
            <a:off x="9956800" y="4256276"/>
            <a:ext cx="1126836" cy="787734"/>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pic>
        <p:nvPicPr>
          <p:cNvPr id="18" name="Picture 17">
            <a:extLst>
              <a:ext uri="{FF2B5EF4-FFF2-40B4-BE49-F238E27FC236}">
                <a16:creationId xmlns:a16="http://schemas.microsoft.com/office/drawing/2014/main" id="{5909A9DE-A7E7-49D8-9A9B-642FF99818A7}"/>
              </a:ext>
            </a:extLst>
          </p:cNvPr>
          <p:cNvPicPr>
            <a:picLocks noChangeAspect="1"/>
          </p:cNvPicPr>
          <p:nvPr/>
        </p:nvPicPr>
        <p:blipFill>
          <a:blip r:embed="rId2"/>
          <a:stretch>
            <a:fillRect/>
          </a:stretch>
        </p:blipFill>
        <p:spPr>
          <a:xfrm>
            <a:off x="457200" y="2513871"/>
            <a:ext cx="11274425" cy="1692513"/>
          </a:xfrm>
          <a:prstGeom prst="rect">
            <a:avLst/>
          </a:prstGeom>
        </p:spPr>
      </p:pic>
    </p:spTree>
    <p:extLst>
      <p:ext uri="{BB962C8B-B14F-4D97-AF65-F5344CB8AC3E}">
        <p14:creationId xmlns:p14="http://schemas.microsoft.com/office/powerpoint/2010/main" val="1973715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5C28-F15E-4FF2-9AC2-3E155C79C89F}"/>
              </a:ext>
            </a:extLst>
          </p:cNvPr>
          <p:cNvSpPr>
            <a:spLocks noGrp="1"/>
          </p:cNvSpPr>
          <p:nvPr>
            <p:ph type="title"/>
          </p:nvPr>
        </p:nvSpPr>
        <p:spPr/>
        <p:txBody>
          <a:bodyPr/>
          <a:lstStyle/>
          <a:p>
            <a:r>
              <a:rPr lang="en-US" dirty="0"/>
              <a:t>Barren Land Task</a:t>
            </a:r>
          </a:p>
        </p:txBody>
      </p:sp>
      <p:sp>
        <p:nvSpPr>
          <p:cNvPr id="3" name="Content Placeholder 2">
            <a:extLst>
              <a:ext uri="{FF2B5EF4-FFF2-40B4-BE49-F238E27FC236}">
                <a16:creationId xmlns:a16="http://schemas.microsoft.com/office/drawing/2014/main" id="{DDF248DD-7EBE-4C97-A697-44C560CD0D48}"/>
              </a:ext>
            </a:extLst>
          </p:cNvPr>
          <p:cNvSpPr>
            <a:spLocks noGrp="1"/>
          </p:cNvSpPr>
          <p:nvPr>
            <p:ph idx="1"/>
          </p:nvPr>
        </p:nvSpPr>
        <p:spPr/>
        <p:txBody>
          <a:bodyPr/>
          <a:lstStyle/>
          <a:p>
            <a:r>
              <a:rPr lang="en-US" dirty="0"/>
              <a:t>6. Search for output in search page</a:t>
            </a:r>
          </a:p>
          <a:p>
            <a:endParaRPr lang="en-US" dirty="0"/>
          </a:p>
        </p:txBody>
      </p:sp>
      <p:pic>
        <p:nvPicPr>
          <p:cNvPr id="7" name="Picture 6">
            <a:extLst>
              <a:ext uri="{FF2B5EF4-FFF2-40B4-BE49-F238E27FC236}">
                <a16:creationId xmlns:a16="http://schemas.microsoft.com/office/drawing/2014/main" id="{A096DA36-04BA-4C2A-8C42-1A86E1083B91}"/>
              </a:ext>
            </a:extLst>
          </p:cNvPr>
          <p:cNvPicPr>
            <a:picLocks noChangeAspect="1"/>
          </p:cNvPicPr>
          <p:nvPr/>
        </p:nvPicPr>
        <p:blipFill>
          <a:blip r:embed="rId2"/>
          <a:stretch>
            <a:fillRect/>
          </a:stretch>
        </p:blipFill>
        <p:spPr>
          <a:xfrm>
            <a:off x="1490472" y="1521344"/>
            <a:ext cx="9208008" cy="4925214"/>
          </a:xfrm>
          <a:prstGeom prst="rect">
            <a:avLst/>
          </a:prstGeom>
        </p:spPr>
      </p:pic>
    </p:spTree>
    <p:extLst>
      <p:ext uri="{BB962C8B-B14F-4D97-AF65-F5344CB8AC3E}">
        <p14:creationId xmlns:p14="http://schemas.microsoft.com/office/powerpoint/2010/main" val="3955792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8FB482-CD28-4CCF-9D18-7462F728F555}"/>
              </a:ext>
            </a:extLst>
          </p:cNvPr>
          <p:cNvPicPr>
            <a:picLocks noChangeAspect="1"/>
          </p:cNvPicPr>
          <p:nvPr/>
        </p:nvPicPr>
        <p:blipFill>
          <a:blip r:embed="rId2"/>
          <a:stretch>
            <a:fillRect/>
          </a:stretch>
        </p:blipFill>
        <p:spPr>
          <a:xfrm>
            <a:off x="457200" y="1638904"/>
            <a:ext cx="11274552" cy="3579223"/>
          </a:xfrm>
          <a:prstGeom prst="rect">
            <a:avLst/>
          </a:prstGeom>
        </p:spPr>
      </p:pic>
      <p:sp>
        <p:nvSpPr>
          <p:cNvPr id="2" name="Title 1">
            <a:extLst>
              <a:ext uri="{FF2B5EF4-FFF2-40B4-BE49-F238E27FC236}">
                <a16:creationId xmlns:a16="http://schemas.microsoft.com/office/drawing/2014/main" id="{F5B0A05E-272A-44F1-81CF-3220B0291F35}"/>
              </a:ext>
            </a:extLst>
          </p:cNvPr>
          <p:cNvSpPr>
            <a:spLocks noGrp="1"/>
          </p:cNvSpPr>
          <p:nvPr>
            <p:ph type="title"/>
          </p:nvPr>
        </p:nvSpPr>
        <p:spPr/>
        <p:txBody>
          <a:bodyPr/>
          <a:lstStyle/>
          <a:p>
            <a:r>
              <a:rPr lang="en-US" dirty="0"/>
              <a:t>Barren Land Task</a:t>
            </a:r>
          </a:p>
        </p:txBody>
      </p:sp>
      <p:sp>
        <p:nvSpPr>
          <p:cNvPr id="3" name="Content Placeholder 2">
            <a:extLst>
              <a:ext uri="{FF2B5EF4-FFF2-40B4-BE49-F238E27FC236}">
                <a16:creationId xmlns:a16="http://schemas.microsoft.com/office/drawing/2014/main" id="{DF5C72C6-AF1E-40F6-ADCA-8E20664263D2}"/>
              </a:ext>
            </a:extLst>
          </p:cNvPr>
          <p:cNvSpPr>
            <a:spLocks noGrp="1"/>
          </p:cNvSpPr>
          <p:nvPr>
            <p:ph idx="1"/>
          </p:nvPr>
        </p:nvSpPr>
        <p:spPr/>
        <p:txBody>
          <a:bodyPr/>
          <a:lstStyle/>
          <a:p>
            <a:r>
              <a:rPr lang="en-US" dirty="0"/>
              <a:t>7. Select product and download</a:t>
            </a:r>
          </a:p>
        </p:txBody>
      </p:sp>
      <p:sp>
        <p:nvSpPr>
          <p:cNvPr id="7" name="TextBox 6">
            <a:extLst>
              <a:ext uri="{FF2B5EF4-FFF2-40B4-BE49-F238E27FC236}">
                <a16:creationId xmlns:a16="http://schemas.microsoft.com/office/drawing/2014/main" id="{320B356B-66FC-458D-8489-127E982C43A5}"/>
              </a:ext>
            </a:extLst>
          </p:cNvPr>
          <p:cNvSpPr txBox="1"/>
          <p:nvPr/>
        </p:nvSpPr>
        <p:spPr>
          <a:xfrm>
            <a:off x="2456872" y="5240136"/>
            <a:ext cx="2372444" cy="276999"/>
          </a:xfrm>
          <a:prstGeom prst="rect">
            <a:avLst/>
          </a:prstGeom>
          <a:noFill/>
          <a:ln>
            <a:solidFill>
              <a:srgbClr val="FF000A"/>
            </a:solidFill>
          </a:ln>
        </p:spPr>
        <p:txBody>
          <a:bodyPr wrap="none" lIns="0" tIns="0" rIns="0" bIns="0" rtlCol="0">
            <a:spAutoFit/>
          </a:bodyPr>
          <a:lstStyle/>
          <a:p>
            <a:pPr algn="l">
              <a:lnSpc>
                <a:spcPct val="100000"/>
              </a:lnSpc>
              <a:spcBef>
                <a:spcPts val="900"/>
              </a:spcBef>
              <a:buSzPct val="100000"/>
            </a:pPr>
            <a:r>
              <a:rPr lang="en-US" sz="1800" dirty="0"/>
              <a:t>Click here to Download</a:t>
            </a:r>
          </a:p>
        </p:txBody>
      </p:sp>
      <p:cxnSp>
        <p:nvCxnSpPr>
          <p:cNvPr id="9" name="Straight Arrow Connector 8">
            <a:extLst>
              <a:ext uri="{FF2B5EF4-FFF2-40B4-BE49-F238E27FC236}">
                <a16:creationId xmlns:a16="http://schemas.microsoft.com/office/drawing/2014/main" id="{1DA61AAC-1D36-4F97-A75B-166F5FF2E53E}"/>
              </a:ext>
            </a:extLst>
          </p:cNvPr>
          <p:cNvCxnSpPr>
            <a:stCxn id="7" idx="0"/>
          </p:cNvCxnSpPr>
          <p:nvPr/>
        </p:nvCxnSpPr>
        <p:spPr>
          <a:xfrm flipH="1" flipV="1">
            <a:off x="2927927" y="4341091"/>
            <a:ext cx="715167" cy="899045"/>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3382292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E506-BD87-4929-906E-354977AD4E8E}"/>
              </a:ext>
            </a:extLst>
          </p:cNvPr>
          <p:cNvSpPr>
            <a:spLocks noGrp="1"/>
          </p:cNvSpPr>
          <p:nvPr>
            <p:ph type="title"/>
          </p:nvPr>
        </p:nvSpPr>
        <p:spPr/>
        <p:txBody>
          <a:bodyPr/>
          <a:lstStyle/>
          <a:p>
            <a:r>
              <a:rPr lang="en-US" dirty="0"/>
              <a:t>Barren Land Task</a:t>
            </a:r>
          </a:p>
        </p:txBody>
      </p:sp>
      <p:sp>
        <p:nvSpPr>
          <p:cNvPr id="3" name="Content Placeholder 2">
            <a:extLst>
              <a:ext uri="{FF2B5EF4-FFF2-40B4-BE49-F238E27FC236}">
                <a16:creationId xmlns:a16="http://schemas.microsoft.com/office/drawing/2014/main" id="{19DF7B57-608A-4784-8364-7248F23B64FF}"/>
              </a:ext>
            </a:extLst>
          </p:cNvPr>
          <p:cNvSpPr>
            <a:spLocks noGrp="1"/>
          </p:cNvSpPr>
          <p:nvPr>
            <p:ph idx="1"/>
          </p:nvPr>
        </p:nvSpPr>
        <p:spPr/>
        <p:txBody>
          <a:bodyPr/>
          <a:lstStyle/>
          <a:p>
            <a:r>
              <a:rPr lang="en-US" dirty="0"/>
              <a:t>8. Import into ArcGIS or ENVI for analysis</a:t>
            </a:r>
          </a:p>
        </p:txBody>
      </p:sp>
      <p:pic>
        <p:nvPicPr>
          <p:cNvPr id="7" name="Picture 6">
            <a:extLst>
              <a:ext uri="{FF2B5EF4-FFF2-40B4-BE49-F238E27FC236}">
                <a16:creationId xmlns:a16="http://schemas.microsoft.com/office/drawing/2014/main" id="{73B0ECED-1D4A-4F7A-9B08-01C243CDEB46}"/>
              </a:ext>
            </a:extLst>
          </p:cNvPr>
          <p:cNvPicPr>
            <a:picLocks noChangeAspect="1"/>
          </p:cNvPicPr>
          <p:nvPr/>
        </p:nvPicPr>
        <p:blipFill>
          <a:blip r:embed="rId2"/>
          <a:stretch>
            <a:fillRect/>
          </a:stretch>
        </p:blipFill>
        <p:spPr>
          <a:xfrm>
            <a:off x="2023996" y="1646054"/>
            <a:ext cx="7577204" cy="4786493"/>
          </a:xfrm>
          <a:prstGeom prst="rect">
            <a:avLst/>
          </a:prstGeom>
        </p:spPr>
      </p:pic>
    </p:spTree>
    <p:extLst>
      <p:ext uri="{BB962C8B-B14F-4D97-AF65-F5344CB8AC3E}">
        <p14:creationId xmlns:p14="http://schemas.microsoft.com/office/powerpoint/2010/main" val="2749740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99FE-8BBC-45BE-9840-6C4DD21C1BF8}"/>
              </a:ext>
            </a:extLst>
          </p:cNvPr>
          <p:cNvSpPr>
            <a:spLocks noGrp="1"/>
          </p:cNvSpPr>
          <p:nvPr>
            <p:ph type="title"/>
          </p:nvPr>
        </p:nvSpPr>
        <p:spPr/>
        <p:txBody>
          <a:bodyPr/>
          <a:lstStyle/>
          <a:p>
            <a:r>
              <a:rPr lang="en-US" dirty="0"/>
              <a:t>Classification Task</a:t>
            </a:r>
          </a:p>
        </p:txBody>
      </p:sp>
      <p:sp>
        <p:nvSpPr>
          <p:cNvPr id="3" name="Content Placeholder 2">
            <a:extLst>
              <a:ext uri="{FF2B5EF4-FFF2-40B4-BE49-F238E27FC236}">
                <a16:creationId xmlns:a16="http://schemas.microsoft.com/office/drawing/2014/main" id="{208D79BD-641E-491D-AEFE-38B6F520A2F1}"/>
              </a:ext>
            </a:extLst>
          </p:cNvPr>
          <p:cNvSpPr>
            <a:spLocks noGrp="1"/>
          </p:cNvSpPr>
          <p:nvPr>
            <p:ph idx="1"/>
          </p:nvPr>
        </p:nvSpPr>
        <p:spPr/>
        <p:txBody>
          <a:bodyPr/>
          <a:lstStyle/>
          <a:p>
            <a:r>
              <a:rPr lang="en-US" dirty="0"/>
              <a:t>Description: </a:t>
            </a:r>
            <a:r>
              <a:rPr lang="en-US" b="0" dirty="0"/>
              <a:t>The task executes image classification</a:t>
            </a:r>
          </a:p>
          <a:p>
            <a:r>
              <a:rPr lang="en-US" dirty="0"/>
              <a:t>Image Used: </a:t>
            </a:r>
            <a:r>
              <a:rPr lang="en-US" b="0" dirty="0" err="1"/>
              <a:t>tsunami_before</a:t>
            </a:r>
            <a:endParaRPr lang="en-US" b="0" dirty="0"/>
          </a:p>
          <a:p>
            <a:r>
              <a:rPr lang="en-US" dirty="0"/>
              <a:t>Output Type: </a:t>
            </a:r>
            <a:r>
              <a:rPr lang="en-US" b="0" dirty="0"/>
              <a:t>Shapefile</a:t>
            </a:r>
          </a:p>
          <a:p>
            <a:endParaRPr lang="en-US" dirty="0"/>
          </a:p>
        </p:txBody>
      </p:sp>
    </p:spTree>
    <p:extLst>
      <p:ext uri="{BB962C8B-B14F-4D97-AF65-F5344CB8AC3E}">
        <p14:creationId xmlns:p14="http://schemas.microsoft.com/office/powerpoint/2010/main" val="315586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02D-6F2A-4716-81DE-1F2EF5753189}"/>
              </a:ext>
            </a:extLst>
          </p:cNvPr>
          <p:cNvSpPr>
            <a:spLocks noGrp="1"/>
          </p:cNvSpPr>
          <p:nvPr>
            <p:ph type="title"/>
          </p:nvPr>
        </p:nvSpPr>
        <p:spPr/>
        <p:txBody>
          <a:bodyPr/>
          <a:lstStyle/>
          <a:p>
            <a:r>
              <a:rPr lang="en-US" dirty="0"/>
              <a:t>Classification Task</a:t>
            </a:r>
          </a:p>
        </p:txBody>
      </p:sp>
      <p:sp>
        <p:nvSpPr>
          <p:cNvPr id="3" name="Content Placeholder 2">
            <a:extLst>
              <a:ext uri="{FF2B5EF4-FFF2-40B4-BE49-F238E27FC236}">
                <a16:creationId xmlns:a16="http://schemas.microsoft.com/office/drawing/2014/main" id="{8C5A0B88-41A5-49EF-A96B-D9EC49AA5AA8}"/>
              </a:ext>
            </a:extLst>
          </p:cNvPr>
          <p:cNvSpPr>
            <a:spLocks noGrp="1"/>
          </p:cNvSpPr>
          <p:nvPr>
            <p:ph idx="1"/>
          </p:nvPr>
        </p:nvSpPr>
        <p:spPr>
          <a:xfrm>
            <a:off x="457200" y="1235077"/>
            <a:ext cx="6784848" cy="1453260"/>
          </a:xfrm>
        </p:spPr>
        <p:txBody>
          <a:bodyPr/>
          <a:lstStyle/>
          <a:p>
            <a:pPr marL="342900" indent="-342900">
              <a:buAutoNum type="arabicPeriod"/>
            </a:pPr>
            <a:r>
              <a:rPr lang="en-US" dirty="0"/>
              <a:t>Select Image</a:t>
            </a:r>
          </a:p>
          <a:p>
            <a:pPr marL="342900" indent="-342900">
              <a:buAutoNum type="arabicPeriod"/>
            </a:pPr>
            <a:r>
              <a:rPr lang="en-US" dirty="0"/>
              <a:t>Click on the Wrench icon        to open the list of ENVI Tasks</a:t>
            </a:r>
          </a:p>
          <a:p>
            <a:pPr marL="342900" indent="-342900">
              <a:buAutoNum type="arabicPeriod"/>
            </a:pPr>
            <a:r>
              <a:rPr lang="en-US" dirty="0"/>
              <a:t>Select “Classification” </a:t>
            </a:r>
          </a:p>
        </p:txBody>
      </p:sp>
      <p:pic>
        <p:nvPicPr>
          <p:cNvPr id="6" name="Picture 5">
            <a:extLst>
              <a:ext uri="{FF2B5EF4-FFF2-40B4-BE49-F238E27FC236}">
                <a16:creationId xmlns:a16="http://schemas.microsoft.com/office/drawing/2014/main" id="{C90CC52D-FD60-4DA5-9D2E-188FF9482ECA}"/>
              </a:ext>
            </a:extLst>
          </p:cNvPr>
          <p:cNvPicPr>
            <a:picLocks noChangeAspect="1"/>
          </p:cNvPicPr>
          <p:nvPr/>
        </p:nvPicPr>
        <p:blipFill>
          <a:blip r:embed="rId2"/>
          <a:stretch>
            <a:fillRect/>
          </a:stretch>
        </p:blipFill>
        <p:spPr>
          <a:xfrm>
            <a:off x="3282292" y="1617516"/>
            <a:ext cx="323895" cy="276264"/>
          </a:xfrm>
          <a:prstGeom prst="rect">
            <a:avLst/>
          </a:prstGeom>
        </p:spPr>
      </p:pic>
      <p:pic>
        <p:nvPicPr>
          <p:cNvPr id="8" name="Picture 7">
            <a:extLst>
              <a:ext uri="{FF2B5EF4-FFF2-40B4-BE49-F238E27FC236}">
                <a16:creationId xmlns:a16="http://schemas.microsoft.com/office/drawing/2014/main" id="{92B97B2C-7CFB-4B4A-8B35-F7B63FDA9FF9}"/>
              </a:ext>
            </a:extLst>
          </p:cNvPr>
          <p:cNvPicPr>
            <a:picLocks noChangeAspect="1"/>
          </p:cNvPicPr>
          <p:nvPr/>
        </p:nvPicPr>
        <p:blipFill>
          <a:blip r:embed="rId3"/>
          <a:stretch>
            <a:fillRect/>
          </a:stretch>
        </p:blipFill>
        <p:spPr>
          <a:xfrm>
            <a:off x="5029200" y="1042416"/>
            <a:ext cx="6181867" cy="5289823"/>
          </a:xfrm>
          <a:prstGeom prst="rect">
            <a:avLst/>
          </a:prstGeom>
        </p:spPr>
      </p:pic>
      <p:sp>
        <p:nvSpPr>
          <p:cNvPr id="9" name="Rectangle 8">
            <a:extLst>
              <a:ext uri="{FF2B5EF4-FFF2-40B4-BE49-F238E27FC236}">
                <a16:creationId xmlns:a16="http://schemas.microsoft.com/office/drawing/2014/main" id="{203CA3A7-829B-4D83-A69C-5590117479F3}"/>
              </a:ext>
            </a:extLst>
          </p:cNvPr>
          <p:cNvSpPr/>
          <p:nvPr/>
        </p:nvSpPr>
        <p:spPr>
          <a:xfrm>
            <a:off x="5138928" y="2267712"/>
            <a:ext cx="5943600" cy="430740"/>
          </a:xfrm>
          <a:prstGeom prst="rect">
            <a:avLst/>
          </a:prstGeom>
          <a:noFill/>
          <a:ln w="19050">
            <a:solidFill>
              <a:srgbClr val="FF000A"/>
            </a:solidFill>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38738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88849-63BB-4D3F-BA49-F03E76FFA459}"/>
              </a:ext>
            </a:extLst>
          </p:cNvPr>
          <p:cNvSpPr>
            <a:spLocks noGrp="1"/>
          </p:cNvSpPr>
          <p:nvPr>
            <p:ph type="title"/>
          </p:nvPr>
        </p:nvSpPr>
        <p:spPr/>
        <p:txBody>
          <a:bodyPr/>
          <a:lstStyle/>
          <a:p>
            <a:r>
              <a:rPr lang="en-US" dirty="0"/>
              <a:t>Classification Task</a:t>
            </a:r>
          </a:p>
        </p:txBody>
      </p:sp>
      <p:pic>
        <p:nvPicPr>
          <p:cNvPr id="6" name="Content Placeholder 5">
            <a:extLst>
              <a:ext uri="{FF2B5EF4-FFF2-40B4-BE49-F238E27FC236}">
                <a16:creationId xmlns:a16="http://schemas.microsoft.com/office/drawing/2014/main" id="{22FECFD5-FC5E-4503-A6E2-01AB9E7EDAAD}"/>
              </a:ext>
            </a:extLst>
          </p:cNvPr>
          <p:cNvPicPr>
            <a:picLocks noGrp="1" noChangeAspect="1"/>
          </p:cNvPicPr>
          <p:nvPr>
            <p:ph idx="1"/>
          </p:nvPr>
        </p:nvPicPr>
        <p:blipFill>
          <a:blip r:embed="rId2"/>
          <a:stretch>
            <a:fillRect/>
          </a:stretch>
        </p:blipFill>
        <p:spPr>
          <a:xfrm>
            <a:off x="1355063" y="1327615"/>
            <a:ext cx="9478698" cy="4706007"/>
          </a:xfrm>
        </p:spPr>
      </p:pic>
      <p:sp>
        <p:nvSpPr>
          <p:cNvPr id="7" name="TextBox 6">
            <a:extLst>
              <a:ext uri="{FF2B5EF4-FFF2-40B4-BE49-F238E27FC236}">
                <a16:creationId xmlns:a16="http://schemas.microsoft.com/office/drawing/2014/main" id="{7D0E203B-5C1D-425C-BC41-CEAB2C78AED5}"/>
              </a:ext>
            </a:extLst>
          </p:cNvPr>
          <p:cNvSpPr txBox="1"/>
          <p:nvPr/>
        </p:nvSpPr>
        <p:spPr>
          <a:xfrm>
            <a:off x="1272515" y="4956048"/>
            <a:ext cx="4821897" cy="669414"/>
          </a:xfrm>
          <a:prstGeom prst="rect">
            <a:avLst/>
          </a:prstGeom>
          <a:noFill/>
          <a:ln w="12700">
            <a:solidFill>
              <a:srgbClr val="FF000A"/>
            </a:solidFill>
          </a:ln>
        </p:spPr>
        <p:txBody>
          <a:bodyPr wrap="square" lIns="0" tIns="0" rIns="0" bIns="0" rtlCol="0">
            <a:spAutoFit/>
          </a:bodyPr>
          <a:lstStyle/>
          <a:p>
            <a:pPr algn="ctr">
              <a:lnSpc>
                <a:spcPct val="100000"/>
              </a:lnSpc>
              <a:spcBef>
                <a:spcPts val="900"/>
              </a:spcBef>
              <a:buSzPct val="100000"/>
            </a:pPr>
            <a:r>
              <a:rPr lang="en-US" dirty="0"/>
              <a:t>Be sure to check the </a:t>
            </a:r>
          </a:p>
          <a:p>
            <a:pPr algn="ctr">
              <a:lnSpc>
                <a:spcPct val="100000"/>
              </a:lnSpc>
              <a:spcBef>
                <a:spcPts val="900"/>
              </a:spcBef>
              <a:buSzPct val="100000"/>
            </a:pPr>
            <a:r>
              <a:rPr lang="en-US" sz="1800" dirty="0"/>
              <a:t>Generate Vector Output box to create shapefile</a:t>
            </a:r>
          </a:p>
        </p:txBody>
      </p:sp>
      <p:cxnSp>
        <p:nvCxnSpPr>
          <p:cNvPr id="8" name="Straight Arrow Connector 7">
            <a:extLst>
              <a:ext uri="{FF2B5EF4-FFF2-40B4-BE49-F238E27FC236}">
                <a16:creationId xmlns:a16="http://schemas.microsoft.com/office/drawing/2014/main" id="{2FB3A3B2-8EC8-47BF-9292-E0CD5EB2AA4E}"/>
              </a:ext>
            </a:extLst>
          </p:cNvPr>
          <p:cNvCxnSpPr>
            <a:cxnSpLocks/>
          </p:cNvCxnSpPr>
          <p:nvPr/>
        </p:nvCxnSpPr>
        <p:spPr>
          <a:xfrm flipV="1">
            <a:off x="4279392" y="4279392"/>
            <a:ext cx="237744" cy="676656"/>
          </a:xfrm>
          <a:prstGeom prst="straightConnector1">
            <a:avLst/>
          </a:prstGeom>
          <a:ln w="38100" cap="sq">
            <a:tailEnd type="triangle"/>
          </a:ln>
        </p:spPr>
        <p:style>
          <a:lnRef idx="1">
            <a:schemeClr val="accent1"/>
          </a:lnRef>
          <a:fillRef idx="0">
            <a:schemeClr val="accent1"/>
          </a:fillRef>
          <a:effectRef idx="0">
            <a:srgbClr val="000000"/>
          </a:effectRef>
          <a:fontRef idx="minor">
            <a:schemeClr val="lt2"/>
          </a:fontRef>
        </p:style>
      </p:cxnSp>
      <p:sp>
        <p:nvSpPr>
          <p:cNvPr id="9" name="Content Placeholder 2">
            <a:extLst>
              <a:ext uri="{FF2B5EF4-FFF2-40B4-BE49-F238E27FC236}">
                <a16:creationId xmlns:a16="http://schemas.microsoft.com/office/drawing/2014/main" id="{CAF46445-E313-4BE6-8911-D6DDD7DAB290}"/>
              </a:ext>
            </a:extLst>
          </p:cNvPr>
          <p:cNvSpPr txBox="1">
            <a:spLocks/>
          </p:cNvSpPr>
          <p:nvPr/>
        </p:nvSpPr>
        <p:spPr>
          <a:xfrm>
            <a:off x="457200" y="1122516"/>
            <a:ext cx="8558784" cy="358812"/>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4. Add any input parameters and submit. </a:t>
            </a:r>
          </a:p>
        </p:txBody>
      </p:sp>
      <p:sp>
        <p:nvSpPr>
          <p:cNvPr id="10" name="TextBox 9">
            <a:extLst>
              <a:ext uri="{FF2B5EF4-FFF2-40B4-BE49-F238E27FC236}">
                <a16:creationId xmlns:a16="http://schemas.microsoft.com/office/drawing/2014/main" id="{C6548FC7-41E7-4008-A368-DEE0A37E18EC}"/>
              </a:ext>
            </a:extLst>
          </p:cNvPr>
          <p:cNvSpPr txBox="1"/>
          <p:nvPr/>
        </p:nvSpPr>
        <p:spPr>
          <a:xfrm>
            <a:off x="6094412" y="5695935"/>
            <a:ext cx="2167260" cy="276999"/>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Click “Submit” Button</a:t>
            </a:r>
            <a:endParaRPr lang="en-US" sz="1800" dirty="0"/>
          </a:p>
        </p:txBody>
      </p:sp>
      <p:cxnSp>
        <p:nvCxnSpPr>
          <p:cNvPr id="11" name="Straight Arrow Connector 10">
            <a:extLst>
              <a:ext uri="{FF2B5EF4-FFF2-40B4-BE49-F238E27FC236}">
                <a16:creationId xmlns:a16="http://schemas.microsoft.com/office/drawing/2014/main" id="{139C4478-FC82-4DE7-9718-8D9C108EDCAB}"/>
              </a:ext>
            </a:extLst>
          </p:cNvPr>
          <p:cNvCxnSpPr/>
          <p:nvPr/>
        </p:nvCxnSpPr>
        <p:spPr>
          <a:xfrm>
            <a:off x="8293608" y="5824728"/>
            <a:ext cx="859536" cy="0"/>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1262175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9E21-6710-4B00-A50C-103A7CD8E1FF}"/>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BD68D98C-ACF0-4FCC-85F0-926CCAB8355A}"/>
              </a:ext>
            </a:extLst>
          </p:cNvPr>
          <p:cNvSpPr>
            <a:spLocks noGrp="1"/>
          </p:cNvSpPr>
          <p:nvPr>
            <p:ph idx="1"/>
          </p:nvPr>
        </p:nvSpPr>
        <p:spPr/>
        <p:txBody>
          <a:bodyPr/>
          <a:lstStyle/>
          <a:p>
            <a:pPr marL="285750" indent="-285750">
              <a:buFont typeface="Arial" panose="020B0604020202020204" pitchFamily="34" charset="0"/>
              <a:buChar char="•"/>
            </a:pPr>
            <a:r>
              <a:rPr lang="en-US" sz="2000" dirty="0"/>
              <a:t>Jagwire Review (as needed)</a:t>
            </a:r>
          </a:p>
          <a:p>
            <a:pPr marL="285750" indent="-285750">
              <a:buFont typeface="Arial" panose="020B0604020202020204" pitchFamily="34" charset="0"/>
              <a:buChar char="•"/>
            </a:pPr>
            <a:r>
              <a:rPr lang="en-US" sz="2000" dirty="0"/>
              <a:t>Web-based Analytics in Jagwire</a:t>
            </a:r>
          </a:p>
          <a:p>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1776AA94-25D1-4659-B570-06D7FFF3AC7C}"/>
              </a:ext>
            </a:extLst>
          </p:cNvPr>
          <p:cNvSpPr txBox="1"/>
          <p:nvPr/>
        </p:nvSpPr>
        <p:spPr>
          <a:xfrm>
            <a:off x="1184564" y="2110958"/>
            <a:ext cx="6097978" cy="3139321"/>
          </a:xfrm>
          <a:prstGeom prst="rect">
            <a:avLst/>
          </a:prstGeom>
          <a:noFill/>
        </p:spPr>
        <p:txBody>
          <a:bodyPr wrap="square">
            <a:spAutoFit/>
          </a:bodyPr>
          <a:lstStyle/>
          <a:p>
            <a:pPr marL="342900" marR="0" lvl="0" indent="-342900">
              <a:spcBef>
                <a:spcPts val="0"/>
              </a:spcBef>
              <a:spcAft>
                <a:spcPts val="0"/>
              </a:spcAft>
              <a:buFont typeface="Courier New" panose="02070309020205020404" pitchFamily="49" charset="0"/>
              <a:buChar char="o"/>
              <a:tabLst>
                <a:tab pos="4572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Anomaly Detection</a:t>
            </a:r>
          </a:p>
          <a:p>
            <a:pPr marL="342900" marR="0" lvl="0" indent="-342900">
              <a:spcBef>
                <a:spcPts val="0"/>
              </a:spcBef>
              <a:spcAft>
                <a:spcPts val="0"/>
              </a:spcAft>
              <a:buFont typeface="Courier New" panose="02070309020205020404" pitchFamily="49" charset="0"/>
              <a:buChar char="o"/>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Barren Land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Courier New" panose="02070309020205020404" pitchFamily="49" charset="0"/>
              <a:buChar char="o"/>
              <a:tabLst>
                <a:tab pos="4572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Classification</a:t>
            </a:r>
          </a:p>
          <a:p>
            <a:pPr marL="342900" marR="0" lvl="0" indent="-342900">
              <a:spcBef>
                <a:spcPts val="0"/>
              </a:spcBef>
              <a:spcAft>
                <a:spcPts val="0"/>
              </a:spcAft>
              <a:buFont typeface="Courier New" panose="02070309020205020404" pitchFamily="49" charset="0"/>
              <a:buChar char="o"/>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Coastline Detection</a:t>
            </a:r>
          </a:p>
          <a:p>
            <a:pPr marL="342900" marR="0" lvl="0" indent="-342900">
              <a:spcBef>
                <a:spcPts val="0"/>
              </a:spcBef>
              <a:spcAft>
                <a:spcPts val="0"/>
              </a:spcAft>
              <a:buFont typeface="Courier New" panose="02070309020205020404" pitchFamily="49" charset="0"/>
              <a:buChar char="o"/>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General Land </a:t>
            </a:r>
            <a:r>
              <a:rPr lang="en-US" sz="1800" dirty="0">
                <a:latin typeface="Calibri" panose="020F0502020204030204" pitchFamily="34" charset="0"/>
                <a:ea typeface="Calibri" panose="020F0502020204030204" pitchFamily="34" charset="0"/>
                <a:cs typeface="Times New Roman" panose="02020603050405020304" pitchFamily="18" charset="0"/>
              </a:rPr>
              <a:t>Use</a:t>
            </a:r>
          </a:p>
          <a:p>
            <a:pPr marL="342900" marR="0" lvl="0" indent="-342900">
              <a:spcBef>
                <a:spcPts val="0"/>
              </a:spcBef>
              <a:spcAft>
                <a:spcPts val="0"/>
              </a:spcAft>
              <a:buFont typeface="Courier New" panose="02070309020205020404" pitchFamily="49" charset="0"/>
              <a:buChar char="o"/>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Land Mask</a:t>
            </a:r>
          </a:p>
          <a:p>
            <a:pPr marL="342900" marR="0" lvl="0" indent="-342900">
              <a:spcBef>
                <a:spcPts val="0"/>
              </a:spcBef>
              <a:spcAft>
                <a:spcPts val="0"/>
              </a:spcAft>
              <a:buFont typeface="Courier New" panose="02070309020205020404" pitchFamily="49" charset="0"/>
              <a:buChar char="o"/>
              <a:tabLst>
                <a:tab pos="4572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MNF Transform</a:t>
            </a:r>
          </a:p>
          <a:p>
            <a:pPr marL="342900" marR="0" lvl="0" indent="-342900">
              <a:spcBef>
                <a:spcPts val="0"/>
              </a:spcBef>
              <a:spcAft>
                <a:spcPts val="0"/>
              </a:spcAft>
              <a:buFont typeface="Courier New" panose="02070309020205020404" pitchFamily="49" charset="0"/>
              <a:buChar char="o"/>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Orthorectification</a:t>
            </a:r>
          </a:p>
          <a:p>
            <a:pPr marL="342900" marR="0" lvl="0" indent="-342900">
              <a:spcBef>
                <a:spcPts val="0"/>
              </a:spcBef>
              <a:spcAft>
                <a:spcPts val="0"/>
              </a:spcAft>
              <a:buFont typeface="Courier New" panose="02070309020205020404" pitchFamily="49" charset="0"/>
              <a:buChar char="o"/>
              <a:tabLst>
                <a:tab pos="4572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Spectral Index Task</a:t>
            </a:r>
          </a:p>
          <a:p>
            <a:pPr marL="342900" marR="0" lvl="0" indent="-342900">
              <a:spcBef>
                <a:spcPts val="0"/>
              </a:spcBef>
              <a:spcAft>
                <a:spcPts val="0"/>
              </a:spcAft>
              <a:buFont typeface="Courier New" panose="02070309020205020404" pitchFamily="49" charset="0"/>
              <a:buChar char="o"/>
              <a:tabLst>
                <a:tab pos="457200" algn="l"/>
              </a:tabLst>
            </a:pPr>
            <a:r>
              <a:rPr lang="en-US" sz="1800" dirty="0">
                <a:latin typeface="Calibri" panose="020F0502020204030204" pitchFamily="34" charset="0"/>
                <a:cs typeface="Times New Roman" panose="02020603050405020304" pitchFamily="18" charset="0"/>
              </a:rPr>
              <a:t>Vegetation</a:t>
            </a:r>
          </a:p>
          <a:p>
            <a:pPr marL="342900" marR="0" lvl="0" indent="-342900">
              <a:spcBef>
                <a:spcPts val="0"/>
              </a:spcBef>
              <a:spcAft>
                <a:spcPts val="0"/>
              </a:spcAft>
              <a:buFont typeface="Courier New" panose="02070309020205020404" pitchFamily="49" charset="0"/>
              <a:buChar char="o"/>
              <a:tabLst>
                <a:tab pos="457200" algn="l"/>
              </a:tabLst>
            </a:pPr>
            <a:r>
              <a:rPr lang="en-US" sz="1800" dirty="0">
                <a:latin typeface="Calibri" panose="020F0502020204030204" pitchFamily="34" charset="0"/>
                <a:cs typeface="Times New Roman" panose="02020603050405020304" pitchFamily="18" charset="0"/>
              </a:rPr>
              <a:t>Water</a:t>
            </a:r>
            <a:endParaRPr lang="en-US" dirty="0"/>
          </a:p>
        </p:txBody>
      </p:sp>
    </p:spTree>
    <p:extLst>
      <p:ext uri="{BB962C8B-B14F-4D97-AF65-F5344CB8AC3E}">
        <p14:creationId xmlns:p14="http://schemas.microsoft.com/office/powerpoint/2010/main" val="1100283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87CB-52E9-4C75-9914-8AC8C95E67DB}"/>
              </a:ext>
            </a:extLst>
          </p:cNvPr>
          <p:cNvSpPr>
            <a:spLocks noGrp="1"/>
          </p:cNvSpPr>
          <p:nvPr>
            <p:ph type="title"/>
          </p:nvPr>
        </p:nvSpPr>
        <p:spPr/>
        <p:txBody>
          <a:bodyPr/>
          <a:lstStyle/>
          <a:p>
            <a:r>
              <a:rPr lang="en-US" dirty="0"/>
              <a:t>Classification Task</a:t>
            </a:r>
          </a:p>
        </p:txBody>
      </p:sp>
      <p:sp>
        <p:nvSpPr>
          <p:cNvPr id="7" name="Content Placeholder 2">
            <a:extLst>
              <a:ext uri="{FF2B5EF4-FFF2-40B4-BE49-F238E27FC236}">
                <a16:creationId xmlns:a16="http://schemas.microsoft.com/office/drawing/2014/main" id="{94D48613-EF36-400B-9626-888979068B13}"/>
              </a:ext>
            </a:extLst>
          </p:cNvPr>
          <p:cNvSpPr txBox="1">
            <a:spLocks noGrp="1"/>
          </p:cNvSpPr>
          <p:nvPr>
            <p:ph idx="1"/>
          </p:nvPr>
        </p:nvSpPr>
        <p:spPr>
          <a:xfrm>
            <a:off x="457200" y="1235075"/>
            <a:ext cx="11274425" cy="328549"/>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5. Check status on “Jobs” page.</a:t>
            </a:r>
          </a:p>
        </p:txBody>
      </p:sp>
      <p:pic>
        <p:nvPicPr>
          <p:cNvPr id="5" name="Picture 4">
            <a:extLst>
              <a:ext uri="{FF2B5EF4-FFF2-40B4-BE49-F238E27FC236}">
                <a16:creationId xmlns:a16="http://schemas.microsoft.com/office/drawing/2014/main" id="{79EF45AD-F941-46DF-9274-216495B7A162}"/>
              </a:ext>
            </a:extLst>
          </p:cNvPr>
          <p:cNvPicPr>
            <a:picLocks noChangeAspect="1"/>
          </p:cNvPicPr>
          <p:nvPr/>
        </p:nvPicPr>
        <p:blipFill>
          <a:blip r:embed="rId2"/>
          <a:stretch>
            <a:fillRect/>
          </a:stretch>
        </p:blipFill>
        <p:spPr>
          <a:xfrm>
            <a:off x="457200" y="2495641"/>
            <a:ext cx="11274425" cy="1726227"/>
          </a:xfrm>
          <a:prstGeom prst="rect">
            <a:avLst/>
          </a:prstGeom>
        </p:spPr>
      </p:pic>
      <p:sp>
        <p:nvSpPr>
          <p:cNvPr id="9" name="TextBox 8">
            <a:extLst>
              <a:ext uri="{FF2B5EF4-FFF2-40B4-BE49-F238E27FC236}">
                <a16:creationId xmlns:a16="http://schemas.microsoft.com/office/drawing/2014/main" id="{701215A9-3C5B-4BDB-BB13-D6F4EE051B84}"/>
              </a:ext>
            </a:extLst>
          </p:cNvPr>
          <p:cNvSpPr txBox="1"/>
          <p:nvPr/>
        </p:nvSpPr>
        <p:spPr>
          <a:xfrm>
            <a:off x="6492332" y="5044010"/>
            <a:ext cx="4058803" cy="607859"/>
          </a:xfrm>
          <a:prstGeom prst="rect">
            <a:avLst/>
          </a:prstGeom>
          <a:noFill/>
          <a:ln>
            <a:solidFill>
              <a:srgbClr val="FF000A"/>
            </a:solidFill>
          </a:ln>
        </p:spPr>
        <p:txBody>
          <a:bodyPr wrap="none" lIns="0" tIns="0" rIns="0" bIns="0" rtlCol="0">
            <a:spAutoFit/>
          </a:bodyPr>
          <a:lstStyle/>
          <a:p>
            <a:pPr algn="ctr">
              <a:lnSpc>
                <a:spcPct val="100000"/>
              </a:lnSpc>
              <a:spcBef>
                <a:spcPts val="900"/>
              </a:spcBef>
              <a:buSzPct val="100000"/>
            </a:pPr>
            <a:r>
              <a:rPr lang="en-US" sz="1600" dirty="0"/>
              <a:t>When Status shows “SUCCESS” go back to </a:t>
            </a:r>
          </a:p>
          <a:p>
            <a:pPr algn="ctr">
              <a:lnSpc>
                <a:spcPct val="100000"/>
              </a:lnSpc>
              <a:spcBef>
                <a:spcPts val="900"/>
              </a:spcBef>
              <a:buSzPct val="100000"/>
            </a:pPr>
            <a:r>
              <a:rPr lang="en-US" sz="1600" dirty="0"/>
              <a:t>main Search page to find the product.</a:t>
            </a:r>
          </a:p>
        </p:txBody>
      </p:sp>
      <p:cxnSp>
        <p:nvCxnSpPr>
          <p:cNvPr id="10" name="Straight Arrow Connector 9">
            <a:extLst>
              <a:ext uri="{FF2B5EF4-FFF2-40B4-BE49-F238E27FC236}">
                <a16:creationId xmlns:a16="http://schemas.microsoft.com/office/drawing/2014/main" id="{6475E613-9946-40A2-B7FA-3F331448D419}"/>
              </a:ext>
            </a:extLst>
          </p:cNvPr>
          <p:cNvCxnSpPr>
            <a:cxnSpLocks/>
          </p:cNvCxnSpPr>
          <p:nvPr/>
        </p:nvCxnSpPr>
        <p:spPr>
          <a:xfrm flipV="1">
            <a:off x="9956800" y="4256276"/>
            <a:ext cx="1126836" cy="787734"/>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2273241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5C28-F15E-4FF2-9AC2-3E155C79C89F}"/>
              </a:ext>
            </a:extLst>
          </p:cNvPr>
          <p:cNvSpPr>
            <a:spLocks noGrp="1"/>
          </p:cNvSpPr>
          <p:nvPr>
            <p:ph type="title"/>
          </p:nvPr>
        </p:nvSpPr>
        <p:spPr/>
        <p:txBody>
          <a:bodyPr/>
          <a:lstStyle/>
          <a:p>
            <a:r>
              <a:rPr lang="en-US" dirty="0"/>
              <a:t>Classification Task</a:t>
            </a:r>
          </a:p>
        </p:txBody>
      </p:sp>
      <p:sp>
        <p:nvSpPr>
          <p:cNvPr id="3" name="Content Placeholder 2">
            <a:extLst>
              <a:ext uri="{FF2B5EF4-FFF2-40B4-BE49-F238E27FC236}">
                <a16:creationId xmlns:a16="http://schemas.microsoft.com/office/drawing/2014/main" id="{DDF248DD-7EBE-4C97-A697-44C560CD0D48}"/>
              </a:ext>
            </a:extLst>
          </p:cNvPr>
          <p:cNvSpPr>
            <a:spLocks noGrp="1"/>
          </p:cNvSpPr>
          <p:nvPr>
            <p:ph idx="1"/>
          </p:nvPr>
        </p:nvSpPr>
        <p:spPr/>
        <p:txBody>
          <a:bodyPr/>
          <a:lstStyle/>
          <a:p>
            <a:r>
              <a:rPr lang="en-US" dirty="0"/>
              <a:t>6. Search for output in search page</a:t>
            </a:r>
          </a:p>
          <a:p>
            <a:endParaRPr lang="en-US" dirty="0"/>
          </a:p>
        </p:txBody>
      </p:sp>
      <p:pic>
        <p:nvPicPr>
          <p:cNvPr id="6" name="Picture 5">
            <a:extLst>
              <a:ext uri="{FF2B5EF4-FFF2-40B4-BE49-F238E27FC236}">
                <a16:creationId xmlns:a16="http://schemas.microsoft.com/office/drawing/2014/main" id="{E94700EA-8DAE-487D-B175-78E4AF06DDFE}"/>
              </a:ext>
            </a:extLst>
          </p:cNvPr>
          <p:cNvPicPr>
            <a:picLocks noChangeAspect="1"/>
          </p:cNvPicPr>
          <p:nvPr/>
        </p:nvPicPr>
        <p:blipFill>
          <a:blip r:embed="rId2"/>
          <a:stretch>
            <a:fillRect/>
          </a:stretch>
        </p:blipFill>
        <p:spPr>
          <a:xfrm>
            <a:off x="1287780" y="1574289"/>
            <a:ext cx="9613392" cy="4858258"/>
          </a:xfrm>
          <a:prstGeom prst="rect">
            <a:avLst/>
          </a:prstGeom>
        </p:spPr>
      </p:pic>
    </p:spTree>
    <p:extLst>
      <p:ext uri="{BB962C8B-B14F-4D97-AF65-F5344CB8AC3E}">
        <p14:creationId xmlns:p14="http://schemas.microsoft.com/office/powerpoint/2010/main" val="664315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B5F2A4-ECBF-4F27-8B33-B99710D33884}"/>
              </a:ext>
            </a:extLst>
          </p:cNvPr>
          <p:cNvPicPr>
            <a:picLocks noChangeAspect="1"/>
          </p:cNvPicPr>
          <p:nvPr/>
        </p:nvPicPr>
        <p:blipFill>
          <a:blip r:embed="rId2"/>
          <a:stretch>
            <a:fillRect/>
          </a:stretch>
        </p:blipFill>
        <p:spPr>
          <a:xfrm>
            <a:off x="457200" y="1651892"/>
            <a:ext cx="11274552" cy="3496487"/>
          </a:xfrm>
          <a:prstGeom prst="rect">
            <a:avLst/>
          </a:prstGeom>
        </p:spPr>
      </p:pic>
      <p:sp>
        <p:nvSpPr>
          <p:cNvPr id="2" name="Title 1">
            <a:extLst>
              <a:ext uri="{FF2B5EF4-FFF2-40B4-BE49-F238E27FC236}">
                <a16:creationId xmlns:a16="http://schemas.microsoft.com/office/drawing/2014/main" id="{F5B0A05E-272A-44F1-81CF-3220B0291F35}"/>
              </a:ext>
            </a:extLst>
          </p:cNvPr>
          <p:cNvSpPr>
            <a:spLocks noGrp="1"/>
          </p:cNvSpPr>
          <p:nvPr>
            <p:ph type="title"/>
          </p:nvPr>
        </p:nvSpPr>
        <p:spPr/>
        <p:txBody>
          <a:bodyPr/>
          <a:lstStyle/>
          <a:p>
            <a:r>
              <a:rPr lang="en-US" dirty="0"/>
              <a:t>Classification Task</a:t>
            </a:r>
          </a:p>
        </p:txBody>
      </p:sp>
      <p:sp>
        <p:nvSpPr>
          <p:cNvPr id="3" name="Content Placeholder 2">
            <a:extLst>
              <a:ext uri="{FF2B5EF4-FFF2-40B4-BE49-F238E27FC236}">
                <a16:creationId xmlns:a16="http://schemas.microsoft.com/office/drawing/2014/main" id="{DF5C72C6-AF1E-40F6-ADCA-8E20664263D2}"/>
              </a:ext>
            </a:extLst>
          </p:cNvPr>
          <p:cNvSpPr>
            <a:spLocks noGrp="1"/>
          </p:cNvSpPr>
          <p:nvPr>
            <p:ph idx="1"/>
          </p:nvPr>
        </p:nvSpPr>
        <p:spPr/>
        <p:txBody>
          <a:bodyPr/>
          <a:lstStyle/>
          <a:p>
            <a:r>
              <a:rPr lang="en-US" dirty="0"/>
              <a:t>7. Select product and download</a:t>
            </a:r>
          </a:p>
        </p:txBody>
      </p:sp>
      <p:sp>
        <p:nvSpPr>
          <p:cNvPr id="7" name="TextBox 6">
            <a:extLst>
              <a:ext uri="{FF2B5EF4-FFF2-40B4-BE49-F238E27FC236}">
                <a16:creationId xmlns:a16="http://schemas.microsoft.com/office/drawing/2014/main" id="{320B356B-66FC-458D-8489-127E982C43A5}"/>
              </a:ext>
            </a:extLst>
          </p:cNvPr>
          <p:cNvSpPr txBox="1"/>
          <p:nvPr/>
        </p:nvSpPr>
        <p:spPr>
          <a:xfrm>
            <a:off x="2456872" y="5240136"/>
            <a:ext cx="2372444" cy="276999"/>
          </a:xfrm>
          <a:prstGeom prst="rect">
            <a:avLst/>
          </a:prstGeom>
          <a:noFill/>
          <a:ln>
            <a:solidFill>
              <a:srgbClr val="FF000A"/>
            </a:solidFill>
          </a:ln>
        </p:spPr>
        <p:txBody>
          <a:bodyPr wrap="none" lIns="0" tIns="0" rIns="0" bIns="0" rtlCol="0">
            <a:spAutoFit/>
          </a:bodyPr>
          <a:lstStyle/>
          <a:p>
            <a:pPr algn="l">
              <a:lnSpc>
                <a:spcPct val="100000"/>
              </a:lnSpc>
              <a:spcBef>
                <a:spcPts val="900"/>
              </a:spcBef>
              <a:buSzPct val="100000"/>
            </a:pPr>
            <a:r>
              <a:rPr lang="en-US" sz="1800" dirty="0"/>
              <a:t>Click here to Download</a:t>
            </a:r>
          </a:p>
        </p:txBody>
      </p:sp>
      <p:cxnSp>
        <p:nvCxnSpPr>
          <p:cNvPr id="9" name="Straight Arrow Connector 8">
            <a:extLst>
              <a:ext uri="{FF2B5EF4-FFF2-40B4-BE49-F238E27FC236}">
                <a16:creationId xmlns:a16="http://schemas.microsoft.com/office/drawing/2014/main" id="{1DA61AAC-1D36-4F97-A75B-166F5FF2E53E}"/>
              </a:ext>
            </a:extLst>
          </p:cNvPr>
          <p:cNvCxnSpPr>
            <a:stCxn id="7" idx="0"/>
          </p:cNvCxnSpPr>
          <p:nvPr/>
        </p:nvCxnSpPr>
        <p:spPr>
          <a:xfrm flipH="1" flipV="1">
            <a:off x="2927927" y="4341091"/>
            <a:ext cx="715167" cy="899045"/>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1300896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E506-BD87-4929-906E-354977AD4E8E}"/>
              </a:ext>
            </a:extLst>
          </p:cNvPr>
          <p:cNvSpPr>
            <a:spLocks noGrp="1"/>
          </p:cNvSpPr>
          <p:nvPr>
            <p:ph type="title"/>
          </p:nvPr>
        </p:nvSpPr>
        <p:spPr/>
        <p:txBody>
          <a:bodyPr/>
          <a:lstStyle/>
          <a:p>
            <a:r>
              <a:rPr lang="en-US" dirty="0"/>
              <a:t>Classification Task</a:t>
            </a:r>
          </a:p>
        </p:txBody>
      </p:sp>
      <p:sp>
        <p:nvSpPr>
          <p:cNvPr id="3" name="Content Placeholder 2">
            <a:extLst>
              <a:ext uri="{FF2B5EF4-FFF2-40B4-BE49-F238E27FC236}">
                <a16:creationId xmlns:a16="http://schemas.microsoft.com/office/drawing/2014/main" id="{19DF7B57-608A-4784-8364-7248F23B64FF}"/>
              </a:ext>
            </a:extLst>
          </p:cNvPr>
          <p:cNvSpPr>
            <a:spLocks noGrp="1"/>
          </p:cNvSpPr>
          <p:nvPr>
            <p:ph idx="1"/>
          </p:nvPr>
        </p:nvSpPr>
        <p:spPr/>
        <p:txBody>
          <a:bodyPr/>
          <a:lstStyle/>
          <a:p>
            <a:r>
              <a:rPr lang="en-US" dirty="0"/>
              <a:t>8. Import into ArcGIS or ENVI for analysis</a:t>
            </a:r>
          </a:p>
        </p:txBody>
      </p:sp>
      <p:pic>
        <p:nvPicPr>
          <p:cNvPr id="6" name="Picture 5">
            <a:extLst>
              <a:ext uri="{FF2B5EF4-FFF2-40B4-BE49-F238E27FC236}">
                <a16:creationId xmlns:a16="http://schemas.microsoft.com/office/drawing/2014/main" id="{76397509-EC9B-4133-8CCC-2C7011D52AE8}"/>
              </a:ext>
            </a:extLst>
          </p:cNvPr>
          <p:cNvPicPr>
            <a:picLocks noChangeAspect="1"/>
          </p:cNvPicPr>
          <p:nvPr/>
        </p:nvPicPr>
        <p:blipFill>
          <a:blip r:embed="rId2"/>
          <a:stretch>
            <a:fillRect/>
          </a:stretch>
        </p:blipFill>
        <p:spPr>
          <a:xfrm>
            <a:off x="2313432" y="1553628"/>
            <a:ext cx="7717536" cy="4892929"/>
          </a:xfrm>
          <a:prstGeom prst="rect">
            <a:avLst/>
          </a:prstGeom>
        </p:spPr>
      </p:pic>
    </p:spTree>
    <p:extLst>
      <p:ext uri="{BB962C8B-B14F-4D97-AF65-F5344CB8AC3E}">
        <p14:creationId xmlns:p14="http://schemas.microsoft.com/office/powerpoint/2010/main" val="1673848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6C42-65F4-4EFF-95D4-78C71BFB932A}"/>
              </a:ext>
            </a:extLst>
          </p:cNvPr>
          <p:cNvSpPr>
            <a:spLocks noGrp="1"/>
          </p:cNvSpPr>
          <p:nvPr>
            <p:ph type="title"/>
          </p:nvPr>
        </p:nvSpPr>
        <p:spPr/>
        <p:txBody>
          <a:bodyPr/>
          <a:lstStyle/>
          <a:p>
            <a:r>
              <a:rPr lang="en-US" dirty="0"/>
              <a:t>Coastline Detection Task</a:t>
            </a:r>
          </a:p>
        </p:txBody>
      </p:sp>
      <p:sp>
        <p:nvSpPr>
          <p:cNvPr id="8" name="Content Placeholder 7">
            <a:extLst>
              <a:ext uri="{FF2B5EF4-FFF2-40B4-BE49-F238E27FC236}">
                <a16:creationId xmlns:a16="http://schemas.microsoft.com/office/drawing/2014/main" id="{59FEA54B-4DBA-4C54-8177-EFC5D5B63FCC}"/>
              </a:ext>
            </a:extLst>
          </p:cNvPr>
          <p:cNvSpPr>
            <a:spLocks noGrp="1"/>
          </p:cNvSpPr>
          <p:nvPr>
            <p:ph idx="1"/>
          </p:nvPr>
        </p:nvSpPr>
        <p:spPr/>
        <p:txBody>
          <a:bodyPr/>
          <a:lstStyle/>
          <a:p>
            <a:pPr>
              <a:spcBef>
                <a:spcPts val="0"/>
              </a:spcBef>
            </a:pPr>
            <a:r>
              <a:rPr lang="en-US" dirty="0"/>
              <a:t>Description: </a:t>
            </a:r>
            <a:r>
              <a:rPr lang="en-US" sz="1600" b="0" dirty="0">
                <a:ea typeface="Calibri" panose="020F0502020204030204" pitchFamily="34" charset="0"/>
              </a:rPr>
              <a:t>This task finds water and removes small bodies of water in land. This tasks uses NDVI and a threshold to determine the locations of water. It then manipulates to resulting mask to remove small bodies of water. The parameter Shrink-Grow area roughly corresponds to the size of the bodies of water that will be filtered out. The mask processing will be done iteratively. The number of pixels per iteration can be defined using the “Pixel Per Iteration” </a:t>
            </a:r>
          </a:p>
          <a:p>
            <a:pPr>
              <a:spcBef>
                <a:spcPts val="0"/>
              </a:spcBef>
            </a:pPr>
            <a:endParaRPr lang="en-US" sz="1600" b="0" dirty="0">
              <a:ea typeface="Calibri" panose="020F0502020204030204" pitchFamily="34" charset="0"/>
            </a:endParaRPr>
          </a:p>
          <a:p>
            <a:pPr>
              <a:spcBef>
                <a:spcPts val="0"/>
              </a:spcBef>
            </a:pPr>
            <a:r>
              <a:rPr lang="en-US" sz="1600" b="0" dirty="0">
                <a:ea typeface="Calibri" panose="020F0502020204030204" pitchFamily="34" charset="0"/>
              </a:rPr>
              <a:t>Requires Multispectral/Hyperspectral data that include RED and NIR bands</a:t>
            </a:r>
            <a:endParaRPr lang="en-US" dirty="0"/>
          </a:p>
          <a:p>
            <a:r>
              <a:rPr lang="en-US" dirty="0"/>
              <a:t>Image Used: </a:t>
            </a:r>
            <a:r>
              <a:rPr lang="en-US" b="0" dirty="0" err="1"/>
              <a:t>tsunami_before</a:t>
            </a:r>
            <a:endParaRPr lang="en-US" b="0" dirty="0"/>
          </a:p>
          <a:p>
            <a:r>
              <a:rPr lang="en-US" dirty="0"/>
              <a:t>Output Type: </a:t>
            </a:r>
            <a:r>
              <a:rPr lang="en-US" b="0" dirty="0"/>
              <a:t>Shapefile</a:t>
            </a:r>
          </a:p>
        </p:txBody>
      </p:sp>
    </p:spTree>
    <p:extLst>
      <p:ext uri="{BB962C8B-B14F-4D97-AF65-F5344CB8AC3E}">
        <p14:creationId xmlns:p14="http://schemas.microsoft.com/office/powerpoint/2010/main" val="2633743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02D-6F2A-4716-81DE-1F2EF5753189}"/>
              </a:ext>
            </a:extLst>
          </p:cNvPr>
          <p:cNvSpPr>
            <a:spLocks noGrp="1"/>
          </p:cNvSpPr>
          <p:nvPr>
            <p:ph type="title"/>
          </p:nvPr>
        </p:nvSpPr>
        <p:spPr/>
        <p:txBody>
          <a:bodyPr/>
          <a:lstStyle/>
          <a:p>
            <a:r>
              <a:rPr lang="en-US" dirty="0"/>
              <a:t>Coastline Detection Task</a:t>
            </a:r>
          </a:p>
        </p:txBody>
      </p:sp>
      <p:sp>
        <p:nvSpPr>
          <p:cNvPr id="3" name="Content Placeholder 2">
            <a:extLst>
              <a:ext uri="{FF2B5EF4-FFF2-40B4-BE49-F238E27FC236}">
                <a16:creationId xmlns:a16="http://schemas.microsoft.com/office/drawing/2014/main" id="{8C5A0B88-41A5-49EF-A96B-D9EC49AA5AA8}"/>
              </a:ext>
            </a:extLst>
          </p:cNvPr>
          <p:cNvSpPr>
            <a:spLocks noGrp="1"/>
          </p:cNvSpPr>
          <p:nvPr>
            <p:ph idx="1"/>
          </p:nvPr>
        </p:nvSpPr>
        <p:spPr>
          <a:xfrm>
            <a:off x="457200" y="1235077"/>
            <a:ext cx="6784848" cy="1453260"/>
          </a:xfrm>
        </p:spPr>
        <p:txBody>
          <a:bodyPr/>
          <a:lstStyle/>
          <a:p>
            <a:pPr marL="342900" indent="-342900">
              <a:buAutoNum type="arabicPeriod"/>
            </a:pPr>
            <a:r>
              <a:rPr lang="en-US" dirty="0"/>
              <a:t>Select Image</a:t>
            </a:r>
          </a:p>
          <a:p>
            <a:pPr marL="342900" indent="-342900">
              <a:buAutoNum type="arabicPeriod"/>
            </a:pPr>
            <a:r>
              <a:rPr lang="en-US" dirty="0"/>
              <a:t>Click on the Wrench icon        to open the list of ENVI Tasks</a:t>
            </a:r>
          </a:p>
          <a:p>
            <a:pPr marL="342900" indent="-342900">
              <a:buAutoNum type="arabicPeriod"/>
            </a:pPr>
            <a:r>
              <a:rPr lang="en-US" dirty="0"/>
              <a:t>Select “Coastline Detection” </a:t>
            </a:r>
          </a:p>
        </p:txBody>
      </p:sp>
      <p:pic>
        <p:nvPicPr>
          <p:cNvPr id="6" name="Picture 5">
            <a:extLst>
              <a:ext uri="{FF2B5EF4-FFF2-40B4-BE49-F238E27FC236}">
                <a16:creationId xmlns:a16="http://schemas.microsoft.com/office/drawing/2014/main" id="{C90CC52D-FD60-4DA5-9D2E-188FF9482ECA}"/>
              </a:ext>
            </a:extLst>
          </p:cNvPr>
          <p:cNvPicPr>
            <a:picLocks noChangeAspect="1"/>
          </p:cNvPicPr>
          <p:nvPr/>
        </p:nvPicPr>
        <p:blipFill>
          <a:blip r:embed="rId2"/>
          <a:stretch>
            <a:fillRect/>
          </a:stretch>
        </p:blipFill>
        <p:spPr>
          <a:xfrm>
            <a:off x="3282292" y="1617516"/>
            <a:ext cx="323895" cy="276264"/>
          </a:xfrm>
          <a:prstGeom prst="rect">
            <a:avLst/>
          </a:prstGeom>
        </p:spPr>
      </p:pic>
      <p:pic>
        <p:nvPicPr>
          <p:cNvPr id="8" name="Picture 7">
            <a:extLst>
              <a:ext uri="{FF2B5EF4-FFF2-40B4-BE49-F238E27FC236}">
                <a16:creationId xmlns:a16="http://schemas.microsoft.com/office/drawing/2014/main" id="{92B97B2C-7CFB-4B4A-8B35-F7B63FDA9FF9}"/>
              </a:ext>
            </a:extLst>
          </p:cNvPr>
          <p:cNvPicPr>
            <a:picLocks noChangeAspect="1"/>
          </p:cNvPicPr>
          <p:nvPr/>
        </p:nvPicPr>
        <p:blipFill>
          <a:blip r:embed="rId3"/>
          <a:stretch>
            <a:fillRect/>
          </a:stretch>
        </p:blipFill>
        <p:spPr>
          <a:xfrm>
            <a:off x="5029200" y="1042416"/>
            <a:ext cx="6181867" cy="5289823"/>
          </a:xfrm>
          <a:prstGeom prst="rect">
            <a:avLst/>
          </a:prstGeom>
        </p:spPr>
      </p:pic>
      <p:sp>
        <p:nvSpPr>
          <p:cNvPr id="9" name="Rectangle 8">
            <a:extLst>
              <a:ext uri="{FF2B5EF4-FFF2-40B4-BE49-F238E27FC236}">
                <a16:creationId xmlns:a16="http://schemas.microsoft.com/office/drawing/2014/main" id="{203CA3A7-829B-4D83-A69C-5590117479F3}"/>
              </a:ext>
            </a:extLst>
          </p:cNvPr>
          <p:cNvSpPr/>
          <p:nvPr/>
        </p:nvSpPr>
        <p:spPr>
          <a:xfrm>
            <a:off x="5138928" y="2679192"/>
            <a:ext cx="5943600" cy="430740"/>
          </a:xfrm>
          <a:prstGeom prst="rect">
            <a:avLst/>
          </a:prstGeom>
          <a:noFill/>
          <a:ln w="19050">
            <a:solidFill>
              <a:srgbClr val="FF000A"/>
            </a:solidFill>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1219515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5680-DDED-4336-96B3-979B42A154B5}"/>
              </a:ext>
            </a:extLst>
          </p:cNvPr>
          <p:cNvSpPr>
            <a:spLocks noGrp="1"/>
          </p:cNvSpPr>
          <p:nvPr>
            <p:ph type="title"/>
          </p:nvPr>
        </p:nvSpPr>
        <p:spPr/>
        <p:txBody>
          <a:bodyPr/>
          <a:lstStyle/>
          <a:p>
            <a:r>
              <a:rPr lang="en-US" dirty="0"/>
              <a:t>Coastline Detection Task</a:t>
            </a:r>
          </a:p>
        </p:txBody>
      </p:sp>
      <p:pic>
        <p:nvPicPr>
          <p:cNvPr id="6" name="Content Placeholder 5">
            <a:extLst>
              <a:ext uri="{FF2B5EF4-FFF2-40B4-BE49-F238E27FC236}">
                <a16:creationId xmlns:a16="http://schemas.microsoft.com/office/drawing/2014/main" id="{7EDF97BD-B5EE-4755-86E1-86D97518F9C8}"/>
              </a:ext>
            </a:extLst>
          </p:cNvPr>
          <p:cNvPicPr>
            <a:picLocks noGrp="1" noChangeAspect="1"/>
          </p:cNvPicPr>
          <p:nvPr>
            <p:ph idx="1"/>
          </p:nvPr>
        </p:nvPicPr>
        <p:blipFill>
          <a:blip r:embed="rId2"/>
          <a:stretch>
            <a:fillRect/>
          </a:stretch>
        </p:blipFill>
        <p:spPr>
          <a:xfrm>
            <a:off x="1364590" y="1337142"/>
            <a:ext cx="9459645" cy="4686954"/>
          </a:xfrm>
        </p:spPr>
      </p:pic>
      <p:sp>
        <p:nvSpPr>
          <p:cNvPr id="7" name="TextBox 6">
            <a:extLst>
              <a:ext uri="{FF2B5EF4-FFF2-40B4-BE49-F238E27FC236}">
                <a16:creationId xmlns:a16="http://schemas.microsoft.com/office/drawing/2014/main" id="{27D8C6EB-91D3-4EA8-B9EC-B2776D51707A}"/>
              </a:ext>
            </a:extLst>
          </p:cNvPr>
          <p:cNvSpPr txBox="1"/>
          <p:nvPr/>
        </p:nvSpPr>
        <p:spPr>
          <a:xfrm>
            <a:off x="1272515" y="4864608"/>
            <a:ext cx="4821897" cy="669414"/>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Be sure to check the </a:t>
            </a:r>
          </a:p>
          <a:p>
            <a:pPr algn="ctr">
              <a:lnSpc>
                <a:spcPct val="100000"/>
              </a:lnSpc>
              <a:spcBef>
                <a:spcPts val="900"/>
              </a:spcBef>
              <a:buSzPct val="100000"/>
            </a:pPr>
            <a:r>
              <a:rPr lang="en-US" sz="1800" dirty="0"/>
              <a:t>Generate Vector Output box to create shapefile</a:t>
            </a:r>
          </a:p>
        </p:txBody>
      </p:sp>
      <p:cxnSp>
        <p:nvCxnSpPr>
          <p:cNvPr id="8" name="Straight Arrow Connector 7">
            <a:extLst>
              <a:ext uri="{FF2B5EF4-FFF2-40B4-BE49-F238E27FC236}">
                <a16:creationId xmlns:a16="http://schemas.microsoft.com/office/drawing/2014/main" id="{6D14FF41-A944-41E7-A4B8-EBE1EA74E1A5}"/>
              </a:ext>
            </a:extLst>
          </p:cNvPr>
          <p:cNvCxnSpPr/>
          <p:nvPr/>
        </p:nvCxnSpPr>
        <p:spPr>
          <a:xfrm flipV="1">
            <a:off x="4279392" y="4169664"/>
            <a:ext cx="192024" cy="694944"/>
          </a:xfrm>
          <a:prstGeom prst="straightConnector1">
            <a:avLst/>
          </a:prstGeom>
          <a:ln w="38100" cap="sq">
            <a:tailEnd type="triangle"/>
          </a:ln>
        </p:spPr>
        <p:style>
          <a:lnRef idx="1">
            <a:schemeClr val="accent1"/>
          </a:lnRef>
          <a:fillRef idx="0">
            <a:schemeClr val="accent1"/>
          </a:fillRef>
          <a:effectRef idx="0">
            <a:srgbClr val="000000"/>
          </a:effectRef>
          <a:fontRef idx="minor">
            <a:schemeClr val="lt2"/>
          </a:fontRef>
        </p:style>
      </p:cxnSp>
      <p:sp>
        <p:nvSpPr>
          <p:cNvPr id="9" name="Content Placeholder 2">
            <a:extLst>
              <a:ext uri="{FF2B5EF4-FFF2-40B4-BE49-F238E27FC236}">
                <a16:creationId xmlns:a16="http://schemas.microsoft.com/office/drawing/2014/main" id="{658BA424-8576-43B6-A875-3F564BE7626B}"/>
              </a:ext>
            </a:extLst>
          </p:cNvPr>
          <p:cNvSpPr txBox="1">
            <a:spLocks/>
          </p:cNvSpPr>
          <p:nvPr/>
        </p:nvSpPr>
        <p:spPr>
          <a:xfrm>
            <a:off x="457200" y="1122516"/>
            <a:ext cx="8558784" cy="358812"/>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4. Add any input parameters and submit. </a:t>
            </a:r>
          </a:p>
        </p:txBody>
      </p:sp>
      <p:sp>
        <p:nvSpPr>
          <p:cNvPr id="10" name="TextBox 9">
            <a:extLst>
              <a:ext uri="{FF2B5EF4-FFF2-40B4-BE49-F238E27FC236}">
                <a16:creationId xmlns:a16="http://schemas.microsoft.com/office/drawing/2014/main" id="{E6F84E84-1FF7-4A14-9703-75EE57011976}"/>
              </a:ext>
            </a:extLst>
          </p:cNvPr>
          <p:cNvSpPr txBox="1"/>
          <p:nvPr/>
        </p:nvSpPr>
        <p:spPr>
          <a:xfrm>
            <a:off x="6094412" y="5695935"/>
            <a:ext cx="2167260" cy="276999"/>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Click “Submit” Button</a:t>
            </a:r>
            <a:endParaRPr lang="en-US" sz="1800" dirty="0"/>
          </a:p>
        </p:txBody>
      </p:sp>
      <p:cxnSp>
        <p:nvCxnSpPr>
          <p:cNvPr id="11" name="Straight Arrow Connector 10">
            <a:extLst>
              <a:ext uri="{FF2B5EF4-FFF2-40B4-BE49-F238E27FC236}">
                <a16:creationId xmlns:a16="http://schemas.microsoft.com/office/drawing/2014/main" id="{5BFA5372-5569-4CDC-9319-A30AF2DD4808}"/>
              </a:ext>
            </a:extLst>
          </p:cNvPr>
          <p:cNvCxnSpPr/>
          <p:nvPr/>
        </p:nvCxnSpPr>
        <p:spPr>
          <a:xfrm>
            <a:off x="8293608" y="5824728"/>
            <a:ext cx="859536" cy="0"/>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2625277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87CB-52E9-4C75-9914-8AC8C95E67DB}"/>
              </a:ext>
            </a:extLst>
          </p:cNvPr>
          <p:cNvSpPr>
            <a:spLocks noGrp="1"/>
          </p:cNvSpPr>
          <p:nvPr>
            <p:ph type="title"/>
          </p:nvPr>
        </p:nvSpPr>
        <p:spPr/>
        <p:txBody>
          <a:bodyPr/>
          <a:lstStyle/>
          <a:p>
            <a:r>
              <a:rPr lang="en-US" dirty="0"/>
              <a:t>Coastline Detection Task</a:t>
            </a:r>
          </a:p>
        </p:txBody>
      </p:sp>
      <p:sp>
        <p:nvSpPr>
          <p:cNvPr id="7" name="Content Placeholder 2">
            <a:extLst>
              <a:ext uri="{FF2B5EF4-FFF2-40B4-BE49-F238E27FC236}">
                <a16:creationId xmlns:a16="http://schemas.microsoft.com/office/drawing/2014/main" id="{94D48613-EF36-400B-9626-888979068B13}"/>
              </a:ext>
            </a:extLst>
          </p:cNvPr>
          <p:cNvSpPr txBox="1">
            <a:spLocks noGrp="1"/>
          </p:cNvSpPr>
          <p:nvPr>
            <p:ph idx="1"/>
          </p:nvPr>
        </p:nvSpPr>
        <p:spPr>
          <a:xfrm>
            <a:off x="457200" y="1235075"/>
            <a:ext cx="11274425" cy="328549"/>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5. Check status on “Jobs” page.</a:t>
            </a:r>
          </a:p>
        </p:txBody>
      </p:sp>
      <p:sp>
        <p:nvSpPr>
          <p:cNvPr id="6" name="TextBox 5">
            <a:extLst>
              <a:ext uri="{FF2B5EF4-FFF2-40B4-BE49-F238E27FC236}">
                <a16:creationId xmlns:a16="http://schemas.microsoft.com/office/drawing/2014/main" id="{A8862A2F-B32C-4B3C-BBFD-5C86DD2D042A}"/>
              </a:ext>
            </a:extLst>
          </p:cNvPr>
          <p:cNvSpPr txBox="1"/>
          <p:nvPr/>
        </p:nvSpPr>
        <p:spPr>
          <a:xfrm>
            <a:off x="6492332" y="5044010"/>
            <a:ext cx="4058803" cy="607859"/>
          </a:xfrm>
          <a:prstGeom prst="rect">
            <a:avLst/>
          </a:prstGeom>
          <a:noFill/>
          <a:ln>
            <a:solidFill>
              <a:srgbClr val="FF000A"/>
            </a:solidFill>
          </a:ln>
        </p:spPr>
        <p:txBody>
          <a:bodyPr wrap="none" lIns="0" tIns="0" rIns="0" bIns="0" rtlCol="0">
            <a:spAutoFit/>
          </a:bodyPr>
          <a:lstStyle/>
          <a:p>
            <a:pPr algn="ctr">
              <a:lnSpc>
                <a:spcPct val="100000"/>
              </a:lnSpc>
              <a:spcBef>
                <a:spcPts val="900"/>
              </a:spcBef>
              <a:buSzPct val="100000"/>
            </a:pPr>
            <a:r>
              <a:rPr lang="en-US" sz="1600" dirty="0"/>
              <a:t>When Status shows “SUCCESS” go back to </a:t>
            </a:r>
          </a:p>
          <a:p>
            <a:pPr algn="ctr">
              <a:lnSpc>
                <a:spcPct val="100000"/>
              </a:lnSpc>
              <a:spcBef>
                <a:spcPts val="900"/>
              </a:spcBef>
              <a:buSzPct val="100000"/>
            </a:pPr>
            <a:r>
              <a:rPr lang="en-US" sz="1600" dirty="0"/>
              <a:t>main Search page to find the product.</a:t>
            </a:r>
          </a:p>
        </p:txBody>
      </p:sp>
      <p:cxnSp>
        <p:nvCxnSpPr>
          <p:cNvPr id="9" name="Straight Arrow Connector 8">
            <a:extLst>
              <a:ext uri="{FF2B5EF4-FFF2-40B4-BE49-F238E27FC236}">
                <a16:creationId xmlns:a16="http://schemas.microsoft.com/office/drawing/2014/main" id="{39DBF127-76D4-4CA7-B707-3F4670E95A0D}"/>
              </a:ext>
            </a:extLst>
          </p:cNvPr>
          <p:cNvCxnSpPr>
            <a:cxnSpLocks/>
          </p:cNvCxnSpPr>
          <p:nvPr/>
        </p:nvCxnSpPr>
        <p:spPr>
          <a:xfrm flipV="1">
            <a:off x="9956800" y="4256276"/>
            <a:ext cx="1126836" cy="787734"/>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pic>
        <p:nvPicPr>
          <p:cNvPr id="5" name="Picture 4">
            <a:extLst>
              <a:ext uri="{FF2B5EF4-FFF2-40B4-BE49-F238E27FC236}">
                <a16:creationId xmlns:a16="http://schemas.microsoft.com/office/drawing/2014/main" id="{E950838F-3188-482E-B4D1-D84F3D9D21F9}"/>
              </a:ext>
            </a:extLst>
          </p:cNvPr>
          <p:cNvPicPr>
            <a:picLocks noChangeAspect="1"/>
          </p:cNvPicPr>
          <p:nvPr/>
        </p:nvPicPr>
        <p:blipFill>
          <a:blip r:embed="rId2"/>
          <a:stretch>
            <a:fillRect/>
          </a:stretch>
        </p:blipFill>
        <p:spPr>
          <a:xfrm>
            <a:off x="457200" y="2502379"/>
            <a:ext cx="11274425" cy="1713767"/>
          </a:xfrm>
          <a:prstGeom prst="rect">
            <a:avLst/>
          </a:prstGeom>
        </p:spPr>
      </p:pic>
    </p:spTree>
    <p:extLst>
      <p:ext uri="{BB962C8B-B14F-4D97-AF65-F5344CB8AC3E}">
        <p14:creationId xmlns:p14="http://schemas.microsoft.com/office/powerpoint/2010/main" val="3744186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5C28-F15E-4FF2-9AC2-3E155C79C89F}"/>
              </a:ext>
            </a:extLst>
          </p:cNvPr>
          <p:cNvSpPr>
            <a:spLocks noGrp="1"/>
          </p:cNvSpPr>
          <p:nvPr>
            <p:ph type="title"/>
          </p:nvPr>
        </p:nvSpPr>
        <p:spPr/>
        <p:txBody>
          <a:bodyPr/>
          <a:lstStyle/>
          <a:p>
            <a:r>
              <a:rPr lang="en-US" dirty="0"/>
              <a:t>Coastline Detection Task</a:t>
            </a:r>
          </a:p>
        </p:txBody>
      </p:sp>
      <p:sp>
        <p:nvSpPr>
          <p:cNvPr id="3" name="Content Placeholder 2">
            <a:extLst>
              <a:ext uri="{FF2B5EF4-FFF2-40B4-BE49-F238E27FC236}">
                <a16:creationId xmlns:a16="http://schemas.microsoft.com/office/drawing/2014/main" id="{DDF248DD-7EBE-4C97-A697-44C560CD0D48}"/>
              </a:ext>
            </a:extLst>
          </p:cNvPr>
          <p:cNvSpPr>
            <a:spLocks noGrp="1"/>
          </p:cNvSpPr>
          <p:nvPr>
            <p:ph idx="1"/>
          </p:nvPr>
        </p:nvSpPr>
        <p:spPr/>
        <p:txBody>
          <a:bodyPr/>
          <a:lstStyle/>
          <a:p>
            <a:r>
              <a:rPr lang="en-US" dirty="0"/>
              <a:t>6. Search for output in search page</a:t>
            </a:r>
          </a:p>
          <a:p>
            <a:endParaRPr lang="en-US" dirty="0"/>
          </a:p>
        </p:txBody>
      </p:sp>
      <p:pic>
        <p:nvPicPr>
          <p:cNvPr id="7" name="Picture 6">
            <a:extLst>
              <a:ext uri="{FF2B5EF4-FFF2-40B4-BE49-F238E27FC236}">
                <a16:creationId xmlns:a16="http://schemas.microsoft.com/office/drawing/2014/main" id="{FCB014FD-34E3-49A1-AA34-4B5FA07F24EB}"/>
              </a:ext>
            </a:extLst>
          </p:cNvPr>
          <p:cNvPicPr>
            <a:picLocks noChangeAspect="1"/>
          </p:cNvPicPr>
          <p:nvPr/>
        </p:nvPicPr>
        <p:blipFill>
          <a:blip r:embed="rId2"/>
          <a:stretch>
            <a:fillRect/>
          </a:stretch>
        </p:blipFill>
        <p:spPr>
          <a:xfrm>
            <a:off x="1005840" y="1555473"/>
            <a:ext cx="9678106" cy="4891086"/>
          </a:xfrm>
          <a:prstGeom prst="rect">
            <a:avLst/>
          </a:prstGeom>
        </p:spPr>
      </p:pic>
    </p:spTree>
    <p:extLst>
      <p:ext uri="{BB962C8B-B14F-4D97-AF65-F5344CB8AC3E}">
        <p14:creationId xmlns:p14="http://schemas.microsoft.com/office/powerpoint/2010/main" val="748832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AA39AA-ED32-4D29-B6E4-4DE3CD4E4C1C}"/>
              </a:ext>
            </a:extLst>
          </p:cNvPr>
          <p:cNvPicPr>
            <a:picLocks noChangeAspect="1"/>
          </p:cNvPicPr>
          <p:nvPr/>
        </p:nvPicPr>
        <p:blipFill>
          <a:blip r:embed="rId2"/>
          <a:stretch>
            <a:fillRect/>
          </a:stretch>
        </p:blipFill>
        <p:spPr>
          <a:xfrm>
            <a:off x="457200" y="1573189"/>
            <a:ext cx="11274552" cy="3801506"/>
          </a:xfrm>
          <a:prstGeom prst="rect">
            <a:avLst/>
          </a:prstGeom>
        </p:spPr>
      </p:pic>
      <p:sp>
        <p:nvSpPr>
          <p:cNvPr id="2" name="Title 1">
            <a:extLst>
              <a:ext uri="{FF2B5EF4-FFF2-40B4-BE49-F238E27FC236}">
                <a16:creationId xmlns:a16="http://schemas.microsoft.com/office/drawing/2014/main" id="{F5B0A05E-272A-44F1-81CF-3220B0291F35}"/>
              </a:ext>
            </a:extLst>
          </p:cNvPr>
          <p:cNvSpPr>
            <a:spLocks noGrp="1"/>
          </p:cNvSpPr>
          <p:nvPr>
            <p:ph type="title"/>
          </p:nvPr>
        </p:nvSpPr>
        <p:spPr/>
        <p:txBody>
          <a:bodyPr/>
          <a:lstStyle/>
          <a:p>
            <a:r>
              <a:rPr lang="en-US" dirty="0"/>
              <a:t>Coastline Detection Task</a:t>
            </a:r>
          </a:p>
        </p:txBody>
      </p:sp>
      <p:sp>
        <p:nvSpPr>
          <p:cNvPr id="3" name="Content Placeholder 2">
            <a:extLst>
              <a:ext uri="{FF2B5EF4-FFF2-40B4-BE49-F238E27FC236}">
                <a16:creationId xmlns:a16="http://schemas.microsoft.com/office/drawing/2014/main" id="{DF5C72C6-AF1E-40F6-ADCA-8E20664263D2}"/>
              </a:ext>
            </a:extLst>
          </p:cNvPr>
          <p:cNvSpPr>
            <a:spLocks noGrp="1"/>
          </p:cNvSpPr>
          <p:nvPr>
            <p:ph idx="1"/>
          </p:nvPr>
        </p:nvSpPr>
        <p:spPr/>
        <p:txBody>
          <a:bodyPr/>
          <a:lstStyle/>
          <a:p>
            <a:r>
              <a:rPr lang="en-US" dirty="0"/>
              <a:t>7. Select product and download</a:t>
            </a:r>
          </a:p>
        </p:txBody>
      </p:sp>
      <p:sp>
        <p:nvSpPr>
          <p:cNvPr id="7" name="TextBox 6">
            <a:extLst>
              <a:ext uri="{FF2B5EF4-FFF2-40B4-BE49-F238E27FC236}">
                <a16:creationId xmlns:a16="http://schemas.microsoft.com/office/drawing/2014/main" id="{320B356B-66FC-458D-8489-127E982C43A5}"/>
              </a:ext>
            </a:extLst>
          </p:cNvPr>
          <p:cNvSpPr txBox="1"/>
          <p:nvPr/>
        </p:nvSpPr>
        <p:spPr>
          <a:xfrm>
            <a:off x="2456872" y="5029824"/>
            <a:ext cx="2372444" cy="276999"/>
          </a:xfrm>
          <a:prstGeom prst="rect">
            <a:avLst/>
          </a:prstGeom>
          <a:noFill/>
          <a:ln>
            <a:solidFill>
              <a:srgbClr val="FF000A"/>
            </a:solidFill>
          </a:ln>
        </p:spPr>
        <p:txBody>
          <a:bodyPr wrap="none" lIns="0" tIns="0" rIns="0" bIns="0" rtlCol="0">
            <a:spAutoFit/>
          </a:bodyPr>
          <a:lstStyle/>
          <a:p>
            <a:pPr algn="l">
              <a:lnSpc>
                <a:spcPct val="100000"/>
              </a:lnSpc>
              <a:spcBef>
                <a:spcPts val="900"/>
              </a:spcBef>
              <a:buSzPct val="100000"/>
            </a:pPr>
            <a:r>
              <a:rPr lang="en-US" sz="1800" dirty="0"/>
              <a:t>Click here to Download</a:t>
            </a:r>
          </a:p>
        </p:txBody>
      </p:sp>
      <p:cxnSp>
        <p:nvCxnSpPr>
          <p:cNvPr id="9" name="Straight Arrow Connector 8">
            <a:extLst>
              <a:ext uri="{FF2B5EF4-FFF2-40B4-BE49-F238E27FC236}">
                <a16:creationId xmlns:a16="http://schemas.microsoft.com/office/drawing/2014/main" id="{1DA61AAC-1D36-4F97-A75B-166F5FF2E53E}"/>
              </a:ext>
            </a:extLst>
          </p:cNvPr>
          <p:cNvCxnSpPr>
            <a:cxnSpLocks/>
            <a:stCxn id="7" idx="0"/>
          </p:cNvCxnSpPr>
          <p:nvPr/>
        </p:nvCxnSpPr>
        <p:spPr>
          <a:xfrm flipH="1" flipV="1">
            <a:off x="3063240" y="4325112"/>
            <a:ext cx="579854" cy="704712"/>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3513462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61D3-89A8-45E1-B158-EA9CDA5F5A4C}"/>
              </a:ext>
            </a:extLst>
          </p:cNvPr>
          <p:cNvSpPr>
            <a:spLocks noGrp="1"/>
          </p:cNvSpPr>
          <p:nvPr>
            <p:ph type="title"/>
          </p:nvPr>
        </p:nvSpPr>
        <p:spPr/>
        <p:txBody>
          <a:bodyPr/>
          <a:lstStyle/>
          <a:p>
            <a:r>
              <a:rPr lang="en-US" dirty="0"/>
              <a:t>Anomaly Detection Task</a:t>
            </a:r>
          </a:p>
        </p:txBody>
      </p:sp>
      <p:sp>
        <p:nvSpPr>
          <p:cNvPr id="3" name="Content Placeholder 2">
            <a:extLst>
              <a:ext uri="{FF2B5EF4-FFF2-40B4-BE49-F238E27FC236}">
                <a16:creationId xmlns:a16="http://schemas.microsoft.com/office/drawing/2014/main" id="{74176F96-B4DB-4868-9D13-973CDC8A5CEB}"/>
              </a:ext>
            </a:extLst>
          </p:cNvPr>
          <p:cNvSpPr>
            <a:spLocks noGrp="1"/>
          </p:cNvSpPr>
          <p:nvPr>
            <p:ph idx="1"/>
          </p:nvPr>
        </p:nvSpPr>
        <p:spPr/>
        <p:txBody>
          <a:bodyPr/>
          <a:lstStyle/>
          <a:p>
            <a:r>
              <a:rPr lang="en-US" dirty="0"/>
              <a:t>Description: </a:t>
            </a:r>
            <a:r>
              <a:rPr lang="en-US" b="0" dirty="0"/>
              <a:t>The task executes anomaly detection</a:t>
            </a:r>
          </a:p>
          <a:p>
            <a:endParaRPr lang="en-US" b="0" dirty="0"/>
          </a:p>
          <a:p>
            <a:r>
              <a:rPr lang="en-US" dirty="0"/>
              <a:t>Image Used: </a:t>
            </a:r>
            <a:r>
              <a:rPr lang="en-US" b="0" dirty="0" err="1"/>
              <a:t>tsunami_after</a:t>
            </a:r>
            <a:endParaRPr lang="en-US" b="0" dirty="0"/>
          </a:p>
          <a:p>
            <a:endParaRPr lang="en-US" b="0" dirty="0"/>
          </a:p>
          <a:p>
            <a:r>
              <a:rPr lang="en-US" dirty="0"/>
              <a:t>Output Type: </a:t>
            </a:r>
            <a:r>
              <a:rPr lang="en-US" b="0" dirty="0"/>
              <a:t>Shapefile</a:t>
            </a:r>
          </a:p>
        </p:txBody>
      </p:sp>
    </p:spTree>
    <p:extLst>
      <p:ext uri="{BB962C8B-B14F-4D97-AF65-F5344CB8AC3E}">
        <p14:creationId xmlns:p14="http://schemas.microsoft.com/office/powerpoint/2010/main" val="3430470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E506-BD87-4929-906E-354977AD4E8E}"/>
              </a:ext>
            </a:extLst>
          </p:cNvPr>
          <p:cNvSpPr>
            <a:spLocks noGrp="1"/>
          </p:cNvSpPr>
          <p:nvPr>
            <p:ph type="title"/>
          </p:nvPr>
        </p:nvSpPr>
        <p:spPr/>
        <p:txBody>
          <a:bodyPr/>
          <a:lstStyle/>
          <a:p>
            <a:r>
              <a:rPr lang="en-US" dirty="0"/>
              <a:t>Coastline Detection Task</a:t>
            </a:r>
          </a:p>
        </p:txBody>
      </p:sp>
      <p:sp>
        <p:nvSpPr>
          <p:cNvPr id="3" name="Content Placeholder 2">
            <a:extLst>
              <a:ext uri="{FF2B5EF4-FFF2-40B4-BE49-F238E27FC236}">
                <a16:creationId xmlns:a16="http://schemas.microsoft.com/office/drawing/2014/main" id="{19DF7B57-608A-4784-8364-7248F23B64FF}"/>
              </a:ext>
            </a:extLst>
          </p:cNvPr>
          <p:cNvSpPr>
            <a:spLocks noGrp="1"/>
          </p:cNvSpPr>
          <p:nvPr>
            <p:ph idx="1"/>
          </p:nvPr>
        </p:nvSpPr>
        <p:spPr/>
        <p:txBody>
          <a:bodyPr/>
          <a:lstStyle/>
          <a:p>
            <a:r>
              <a:rPr lang="en-US" dirty="0"/>
              <a:t>8. Import into ArcGIS or ENVI for analysis</a:t>
            </a:r>
          </a:p>
        </p:txBody>
      </p:sp>
      <p:pic>
        <p:nvPicPr>
          <p:cNvPr id="7" name="Picture 6">
            <a:extLst>
              <a:ext uri="{FF2B5EF4-FFF2-40B4-BE49-F238E27FC236}">
                <a16:creationId xmlns:a16="http://schemas.microsoft.com/office/drawing/2014/main" id="{325B250D-AB42-49E4-B149-D0F6441529D0}"/>
              </a:ext>
            </a:extLst>
          </p:cNvPr>
          <p:cNvPicPr>
            <a:picLocks noChangeAspect="1"/>
          </p:cNvPicPr>
          <p:nvPr/>
        </p:nvPicPr>
        <p:blipFill>
          <a:blip r:embed="rId2"/>
          <a:stretch>
            <a:fillRect/>
          </a:stretch>
        </p:blipFill>
        <p:spPr>
          <a:xfrm>
            <a:off x="1828800" y="1562199"/>
            <a:ext cx="7772400" cy="4884359"/>
          </a:xfrm>
          <a:prstGeom prst="rect">
            <a:avLst/>
          </a:prstGeom>
        </p:spPr>
      </p:pic>
    </p:spTree>
    <p:extLst>
      <p:ext uri="{BB962C8B-B14F-4D97-AF65-F5344CB8AC3E}">
        <p14:creationId xmlns:p14="http://schemas.microsoft.com/office/powerpoint/2010/main" val="4166257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69D50-B893-4A28-A17E-C80480704BBE}"/>
              </a:ext>
            </a:extLst>
          </p:cNvPr>
          <p:cNvSpPr>
            <a:spLocks noGrp="1"/>
          </p:cNvSpPr>
          <p:nvPr>
            <p:ph type="title"/>
          </p:nvPr>
        </p:nvSpPr>
        <p:spPr/>
        <p:txBody>
          <a:bodyPr/>
          <a:lstStyle/>
          <a:p>
            <a:r>
              <a:rPr lang="en-US" dirty="0"/>
              <a:t>General Land Use Task </a:t>
            </a:r>
          </a:p>
        </p:txBody>
      </p:sp>
      <p:sp>
        <p:nvSpPr>
          <p:cNvPr id="6" name="Content Placeholder 5">
            <a:extLst>
              <a:ext uri="{FF2B5EF4-FFF2-40B4-BE49-F238E27FC236}">
                <a16:creationId xmlns:a16="http://schemas.microsoft.com/office/drawing/2014/main" id="{81124FD9-504B-4298-8DB9-63309F36DBDC}"/>
              </a:ext>
            </a:extLst>
          </p:cNvPr>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Description: </a:t>
            </a:r>
            <a:r>
              <a:rPr lang="en-US" b="0" dirty="0">
                <a:latin typeface="Arial" panose="020B0604020202020204" pitchFamily="34" charset="0"/>
                <a:cs typeface="Arial" panose="020B0604020202020204" pitchFamily="34" charset="0"/>
              </a:rPr>
              <a:t>The General Land Use task uses </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Uses NDVI and two thresholds to classify water, barren land, and vegetation in the image.  The water threshold should be the threshold between land and water (usually roughly -0.1). The vegetation threshold should be the threshold of healthy vegetation (roughly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Pixels with NDVI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a:t>
            </a:r>
            <a:r>
              <a:rPr kumimoji="0" lang="en-US"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Below</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the water threshold is classified as water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a:t>
            </a:r>
            <a:r>
              <a:rPr kumimoji="0" lang="en-US"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Above</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the water threshold and </a:t>
            </a:r>
            <a:r>
              <a:rPr kumimoji="0" lang="en-US"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below</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the vegetation threshold will be classified as barren land.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a:t>
            </a:r>
            <a:r>
              <a:rPr kumimoji="0" lang="en-US"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Above</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the vegetation threshold will be classified as vegetation.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Requires Multispectral/Hyperspectral data that include RED and NIR bands</a:t>
            </a:r>
          </a:p>
          <a:p>
            <a:r>
              <a:rPr lang="en-US" dirty="0"/>
              <a:t>Image Used: </a:t>
            </a:r>
            <a:r>
              <a:rPr lang="en-US" b="0" dirty="0" err="1"/>
              <a:t>tsunami_before</a:t>
            </a:r>
            <a:endParaRPr lang="en-US" b="0" dirty="0"/>
          </a:p>
          <a:p>
            <a:r>
              <a:rPr lang="en-US" dirty="0"/>
              <a:t>Output File: </a:t>
            </a:r>
            <a:r>
              <a:rPr lang="en-US" b="0" dirty="0"/>
              <a:t>Shapefile</a:t>
            </a:r>
          </a:p>
        </p:txBody>
      </p:sp>
    </p:spTree>
    <p:extLst>
      <p:ext uri="{BB962C8B-B14F-4D97-AF65-F5344CB8AC3E}">
        <p14:creationId xmlns:p14="http://schemas.microsoft.com/office/powerpoint/2010/main" val="1840359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02D-6F2A-4716-81DE-1F2EF5753189}"/>
              </a:ext>
            </a:extLst>
          </p:cNvPr>
          <p:cNvSpPr>
            <a:spLocks noGrp="1"/>
          </p:cNvSpPr>
          <p:nvPr>
            <p:ph type="title"/>
          </p:nvPr>
        </p:nvSpPr>
        <p:spPr/>
        <p:txBody>
          <a:bodyPr/>
          <a:lstStyle/>
          <a:p>
            <a:r>
              <a:rPr lang="en-US" dirty="0"/>
              <a:t>General Land Use Task</a:t>
            </a:r>
          </a:p>
        </p:txBody>
      </p:sp>
      <p:sp>
        <p:nvSpPr>
          <p:cNvPr id="3" name="Content Placeholder 2">
            <a:extLst>
              <a:ext uri="{FF2B5EF4-FFF2-40B4-BE49-F238E27FC236}">
                <a16:creationId xmlns:a16="http://schemas.microsoft.com/office/drawing/2014/main" id="{8C5A0B88-41A5-49EF-A96B-D9EC49AA5AA8}"/>
              </a:ext>
            </a:extLst>
          </p:cNvPr>
          <p:cNvSpPr>
            <a:spLocks noGrp="1"/>
          </p:cNvSpPr>
          <p:nvPr>
            <p:ph idx="1"/>
          </p:nvPr>
        </p:nvSpPr>
        <p:spPr>
          <a:xfrm>
            <a:off x="457200" y="1235077"/>
            <a:ext cx="6784848" cy="1453260"/>
          </a:xfrm>
        </p:spPr>
        <p:txBody>
          <a:bodyPr/>
          <a:lstStyle/>
          <a:p>
            <a:pPr marL="342900" indent="-342900">
              <a:buAutoNum type="arabicPeriod"/>
            </a:pPr>
            <a:r>
              <a:rPr lang="en-US" dirty="0"/>
              <a:t>Select Image</a:t>
            </a:r>
          </a:p>
          <a:p>
            <a:pPr marL="342900" indent="-342900">
              <a:buAutoNum type="arabicPeriod"/>
            </a:pPr>
            <a:r>
              <a:rPr lang="en-US" dirty="0"/>
              <a:t>Click on the Wrench icon        to open the list of ENVI Tasks</a:t>
            </a:r>
          </a:p>
          <a:p>
            <a:pPr marL="342900" indent="-342900">
              <a:buAutoNum type="arabicPeriod"/>
            </a:pPr>
            <a:r>
              <a:rPr lang="en-US" dirty="0"/>
              <a:t>Select “General Land Use” </a:t>
            </a:r>
          </a:p>
        </p:txBody>
      </p:sp>
      <p:pic>
        <p:nvPicPr>
          <p:cNvPr id="6" name="Picture 5">
            <a:extLst>
              <a:ext uri="{FF2B5EF4-FFF2-40B4-BE49-F238E27FC236}">
                <a16:creationId xmlns:a16="http://schemas.microsoft.com/office/drawing/2014/main" id="{C90CC52D-FD60-4DA5-9D2E-188FF9482ECA}"/>
              </a:ext>
            </a:extLst>
          </p:cNvPr>
          <p:cNvPicPr>
            <a:picLocks noChangeAspect="1"/>
          </p:cNvPicPr>
          <p:nvPr/>
        </p:nvPicPr>
        <p:blipFill>
          <a:blip r:embed="rId2"/>
          <a:stretch>
            <a:fillRect/>
          </a:stretch>
        </p:blipFill>
        <p:spPr>
          <a:xfrm>
            <a:off x="3282292" y="1617516"/>
            <a:ext cx="323895" cy="276264"/>
          </a:xfrm>
          <a:prstGeom prst="rect">
            <a:avLst/>
          </a:prstGeom>
        </p:spPr>
      </p:pic>
      <p:pic>
        <p:nvPicPr>
          <p:cNvPr id="8" name="Picture 7">
            <a:extLst>
              <a:ext uri="{FF2B5EF4-FFF2-40B4-BE49-F238E27FC236}">
                <a16:creationId xmlns:a16="http://schemas.microsoft.com/office/drawing/2014/main" id="{92B97B2C-7CFB-4B4A-8B35-F7B63FDA9FF9}"/>
              </a:ext>
            </a:extLst>
          </p:cNvPr>
          <p:cNvPicPr>
            <a:picLocks noChangeAspect="1"/>
          </p:cNvPicPr>
          <p:nvPr/>
        </p:nvPicPr>
        <p:blipFill>
          <a:blip r:embed="rId3"/>
          <a:stretch>
            <a:fillRect/>
          </a:stretch>
        </p:blipFill>
        <p:spPr>
          <a:xfrm>
            <a:off x="5029200" y="1042416"/>
            <a:ext cx="6181867" cy="5289823"/>
          </a:xfrm>
          <a:prstGeom prst="rect">
            <a:avLst/>
          </a:prstGeom>
        </p:spPr>
      </p:pic>
      <p:sp>
        <p:nvSpPr>
          <p:cNvPr id="9" name="Rectangle 8">
            <a:extLst>
              <a:ext uri="{FF2B5EF4-FFF2-40B4-BE49-F238E27FC236}">
                <a16:creationId xmlns:a16="http://schemas.microsoft.com/office/drawing/2014/main" id="{203CA3A7-829B-4D83-A69C-5590117479F3}"/>
              </a:ext>
            </a:extLst>
          </p:cNvPr>
          <p:cNvSpPr/>
          <p:nvPr/>
        </p:nvSpPr>
        <p:spPr>
          <a:xfrm>
            <a:off x="5138928" y="3072384"/>
            <a:ext cx="5943600" cy="430740"/>
          </a:xfrm>
          <a:prstGeom prst="rect">
            <a:avLst/>
          </a:prstGeom>
          <a:noFill/>
          <a:ln w="19050">
            <a:solidFill>
              <a:srgbClr val="FF000A"/>
            </a:solidFill>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887751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4C44-4C27-4AA9-A856-8B88092ACF2E}"/>
              </a:ext>
            </a:extLst>
          </p:cNvPr>
          <p:cNvSpPr>
            <a:spLocks noGrp="1"/>
          </p:cNvSpPr>
          <p:nvPr>
            <p:ph type="title"/>
          </p:nvPr>
        </p:nvSpPr>
        <p:spPr/>
        <p:txBody>
          <a:bodyPr/>
          <a:lstStyle/>
          <a:p>
            <a:r>
              <a:rPr lang="en-US" dirty="0"/>
              <a:t>General Land Use Task</a:t>
            </a:r>
          </a:p>
        </p:txBody>
      </p:sp>
      <p:pic>
        <p:nvPicPr>
          <p:cNvPr id="6" name="Content Placeholder 5">
            <a:extLst>
              <a:ext uri="{FF2B5EF4-FFF2-40B4-BE49-F238E27FC236}">
                <a16:creationId xmlns:a16="http://schemas.microsoft.com/office/drawing/2014/main" id="{D1A83685-8CDF-485B-8306-1A78A5FCC1B7}"/>
              </a:ext>
            </a:extLst>
          </p:cNvPr>
          <p:cNvPicPr>
            <a:picLocks noGrp="1" noChangeAspect="1"/>
          </p:cNvPicPr>
          <p:nvPr>
            <p:ph idx="1"/>
          </p:nvPr>
        </p:nvPicPr>
        <p:blipFill>
          <a:blip r:embed="rId2"/>
          <a:stretch>
            <a:fillRect/>
          </a:stretch>
        </p:blipFill>
        <p:spPr>
          <a:xfrm>
            <a:off x="1364590" y="1332379"/>
            <a:ext cx="9459645" cy="4696480"/>
          </a:xfrm>
        </p:spPr>
      </p:pic>
      <p:sp>
        <p:nvSpPr>
          <p:cNvPr id="9" name="TextBox 8">
            <a:extLst>
              <a:ext uri="{FF2B5EF4-FFF2-40B4-BE49-F238E27FC236}">
                <a16:creationId xmlns:a16="http://schemas.microsoft.com/office/drawing/2014/main" id="{D039F3CA-46E4-4287-A31A-416B2549F41C}"/>
              </a:ext>
            </a:extLst>
          </p:cNvPr>
          <p:cNvSpPr txBox="1"/>
          <p:nvPr/>
        </p:nvSpPr>
        <p:spPr>
          <a:xfrm>
            <a:off x="1272515" y="4608576"/>
            <a:ext cx="4821897" cy="669414"/>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Be sure to check the </a:t>
            </a:r>
          </a:p>
          <a:p>
            <a:pPr algn="ctr">
              <a:lnSpc>
                <a:spcPct val="100000"/>
              </a:lnSpc>
              <a:spcBef>
                <a:spcPts val="900"/>
              </a:spcBef>
              <a:buSzPct val="100000"/>
            </a:pPr>
            <a:r>
              <a:rPr lang="en-US" sz="1800" dirty="0"/>
              <a:t>Generate Vector Output box to create shapefile</a:t>
            </a:r>
          </a:p>
        </p:txBody>
      </p:sp>
      <p:cxnSp>
        <p:nvCxnSpPr>
          <p:cNvPr id="10" name="Straight Arrow Connector 9">
            <a:extLst>
              <a:ext uri="{FF2B5EF4-FFF2-40B4-BE49-F238E27FC236}">
                <a16:creationId xmlns:a16="http://schemas.microsoft.com/office/drawing/2014/main" id="{C1EF6635-A337-4044-8002-710BA78F8472}"/>
              </a:ext>
            </a:extLst>
          </p:cNvPr>
          <p:cNvCxnSpPr/>
          <p:nvPr/>
        </p:nvCxnSpPr>
        <p:spPr>
          <a:xfrm flipV="1">
            <a:off x="4279392" y="3913632"/>
            <a:ext cx="192024" cy="694944"/>
          </a:xfrm>
          <a:prstGeom prst="straightConnector1">
            <a:avLst/>
          </a:prstGeom>
          <a:ln w="38100" cap="sq">
            <a:tailEnd type="triangle"/>
          </a:ln>
        </p:spPr>
        <p:style>
          <a:lnRef idx="1">
            <a:schemeClr val="accent1"/>
          </a:lnRef>
          <a:fillRef idx="0">
            <a:schemeClr val="accent1"/>
          </a:fillRef>
          <a:effectRef idx="0">
            <a:srgbClr val="000000"/>
          </a:effectRef>
          <a:fontRef idx="minor">
            <a:schemeClr val="lt2"/>
          </a:fontRef>
        </p:style>
      </p:cxnSp>
      <p:sp>
        <p:nvSpPr>
          <p:cNvPr id="11" name="Content Placeholder 2">
            <a:extLst>
              <a:ext uri="{FF2B5EF4-FFF2-40B4-BE49-F238E27FC236}">
                <a16:creationId xmlns:a16="http://schemas.microsoft.com/office/drawing/2014/main" id="{D91FFA2F-F152-436D-A4D1-72961EA4A68D}"/>
              </a:ext>
            </a:extLst>
          </p:cNvPr>
          <p:cNvSpPr txBox="1">
            <a:spLocks/>
          </p:cNvSpPr>
          <p:nvPr/>
        </p:nvSpPr>
        <p:spPr>
          <a:xfrm>
            <a:off x="457200" y="1122516"/>
            <a:ext cx="8558784" cy="358812"/>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4. Add any input parameters and submit. </a:t>
            </a:r>
          </a:p>
        </p:txBody>
      </p:sp>
      <p:sp>
        <p:nvSpPr>
          <p:cNvPr id="12" name="TextBox 11">
            <a:extLst>
              <a:ext uri="{FF2B5EF4-FFF2-40B4-BE49-F238E27FC236}">
                <a16:creationId xmlns:a16="http://schemas.microsoft.com/office/drawing/2014/main" id="{7C9D0422-C006-4D52-B68D-FAAB37CA5B4A}"/>
              </a:ext>
            </a:extLst>
          </p:cNvPr>
          <p:cNvSpPr txBox="1"/>
          <p:nvPr/>
        </p:nvSpPr>
        <p:spPr>
          <a:xfrm>
            <a:off x="6094412" y="5695935"/>
            <a:ext cx="2167260" cy="276999"/>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Click “Submit” Button</a:t>
            </a:r>
            <a:endParaRPr lang="en-US" sz="1800" dirty="0"/>
          </a:p>
        </p:txBody>
      </p:sp>
      <p:cxnSp>
        <p:nvCxnSpPr>
          <p:cNvPr id="13" name="Straight Arrow Connector 12">
            <a:extLst>
              <a:ext uri="{FF2B5EF4-FFF2-40B4-BE49-F238E27FC236}">
                <a16:creationId xmlns:a16="http://schemas.microsoft.com/office/drawing/2014/main" id="{B92AE3A3-2901-4D4B-A049-FF82A541006D}"/>
              </a:ext>
            </a:extLst>
          </p:cNvPr>
          <p:cNvCxnSpPr/>
          <p:nvPr/>
        </p:nvCxnSpPr>
        <p:spPr>
          <a:xfrm>
            <a:off x="8293608" y="5824728"/>
            <a:ext cx="859536" cy="0"/>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509292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87CB-52E9-4C75-9914-8AC8C95E67DB}"/>
              </a:ext>
            </a:extLst>
          </p:cNvPr>
          <p:cNvSpPr>
            <a:spLocks noGrp="1"/>
          </p:cNvSpPr>
          <p:nvPr>
            <p:ph type="title"/>
          </p:nvPr>
        </p:nvSpPr>
        <p:spPr/>
        <p:txBody>
          <a:bodyPr/>
          <a:lstStyle/>
          <a:p>
            <a:r>
              <a:rPr lang="en-US" dirty="0"/>
              <a:t>General Land Use Task</a:t>
            </a:r>
          </a:p>
        </p:txBody>
      </p:sp>
      <p:sp>
        <p:nvSpPr>
          <p:cNvPr id="7" name="Content Placeholder 2">
            <a:extLst>
              <a:ext uri="{FF2B5EF4-FFF2-40B4-BE49-F238E27FC236}">
                <a16:creationId xmlns:a16="http://schemas.microsoft.com/office/drawing/2014/main" id="{94D48613-EF36-400B-9626-888979068B13}"/>
              </a:ext>
            </a:extLst>
          </p:cNvPr>
          <p:cNvSpPr txBox="1">
            <a:spLocks noGrp="1"/>
          </p:cNvSpPr>
          <p:nvPr>
            <p:ph idx="1"/>
          </p:nvPr>
        </p:nvSpPr>
        <p:spPr>
          <a:xfrm>
            <a:off x="457200" y="1344803"/>
            <a:ext cx="11274425" cy="328549"/>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5. Check status on “Jobs” page.</a:t>
            </a:r>
          </a:p>
        </p:txBody>
      </p:sp>
      <p:pic>
        <p:nvPicPr>
          <p:cNvPr id="5" name="Picture 4">
            <a:extLst>
              <a:ext uri="{FF2B5EF4-FFF2-40B4-BE49-F238E27FC236}">
                <a16:creationId xmlns:a16="http://schemas.microsoft.com/office/drawing/2014/main" id="{5937D296-5408-4C96-ABCB-96060FDF8E65}"/>
              </a:ext>
            </a:extLst>
          </p:cNvPr>
          <p:cNvPicPr>
            <a:picLocks noChangeAspect="1"/>
          </p:cNvPicPr>
          <p:nvPr/>
        </p:nvPicPr>
        <p:blipFill>
          <a:blip r:embed="rId2"/>
          <a:stretch>
            <a:fillRect/>
          </a:stretch>
        </p:blipFill>
        <p:spPr>
          <a:xfrm>
            <a:off x="457200" y="2566674"/>
            <a:ext cx="11274425" cy="1724165"/>
          </a:xfrm>
          <a:prstGeom prst="rect">
            <a:avLst/>
          </a:prstGeom>
        </p:spPr>
      </p:pic>
      <p:sp>
        <p:nvSpPr>
          <p:cNvPr id="9" name="TextBox 8">
            <a:extLst>
              <a:ext uri="{FF2B5EF4-FFF2-40B4-BE49-F238E27FC236}">
                <a16:creationId xmlns:a16="http://schemas.microsoft.com/office/drawing/2014/main" id="{8791F310-7B9D-4C78-8771-35A863DE98C6}"/>
              </a:ext>
            </a:extLst>
          </p:cNvPr>
          <p:cNvSpPr txBox="1"/>
          <p:nvPr/>
        </p:nvSpPr>
        <p:spPr>
          <a:xfrm>
            <a:off x="6492332" y="5044010"/>
            <a:ext cx="4058803" cy="607859"/>
          </a:xfrm>
          <a:prstGeom prst="rect">
            <a:avLst/>
          </a:prstGeom>
          <a:noFill/>
          <a:ln>
            <a:solidFill>
              <a:srgbClr val="FF000A"/>
            </a:solidFill>
          </a:ln>
        </p:spPr>
        <p:txBody>
          <a:bodyPr wrap="none" lIns="0" tIns="0" rIns="0" bIns="0" rtlCol="0">
            <a:spAutoFit/>
          </a:bodyPr>
          <a:lstStyle/>
          <a:p>
            <a:pPr algn="ctr">
              <a:lnSpc>
                <a:spcPct val="100000"/>
              </a:lnSpc>
              <a:spcBef>
                <a:spcPts val="900"/>
              </a:spcBef>
              <a:buSzPct val="100000"/>
            </a:pPr>
            <a:r>
              <a:rPr lang="en-US" sz="1600" dirty="0"/>
              <a:t>When Status shows “SUCCESS” go back to </a:t>
            </a:r>
          </a:p>
          <a:p>
            <a:pPr algn="ctr">
              <a:lnSpc>
                <a:spcPct val="100000"/>
              </a:lnSpc>
              <a:spcBef>
                <a:spcPts val="900"/>
              </a:spcBef>
              <a:buSzPct val="100000"/>
            </a:pPr>
            <a:r>
              <a:rPr lang="en-US" sz="1600" dirty="0"/>
              <a:t>main Search page to find the product.</a:t>
            </a:r>
          </a:p>
        </p:txBody>
      </p:sp>
      <p:cxnSp>
        <p:nvCxnSpPr>
          <p:cNvPr id="10" name="Straight Arrow Connector 9">
            <a:extLst>
              <a:ext uri="{FF2B5EF4-FFF2-40B4-BE49-F238E27FC236}">
                <a16:creationId xmlns:a16="http://schemas.microsoft.com/office/drawing/2014/main" id="{ECFC8EAB-1569-4A1B-B130-E41B31DD5FDD}"/>
              </a:ext>
            </a:extLst>
          </p:cNvPr>
          <p:cNvCxnSpPr>
            <a:cxnSpLocks/>
          </p:cNvCxnSpPr>
          <p:nvPr/>
        </p:nvCxnSpPr>
        <p:spPr>
          <a:xfrm flipV="1">
            <a:off x="9956800" y="4256276"/>
            <a:ext cx="1126836" cy="787734"/>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2445073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5C28-F15E-4FF2-9AC2-3E155C79C89F}"/>
              </a:ext>
            </a:extLst>
          </p:cNvPr>
          <p:cNvSpPr>
            <a:spLocks noGrp="1"/>
          </p:cNvSpPr>
          <p:nvPr>
            <p:ph type="title"/>
          </p:nvPr>
        </p:nvSpPr>
        <p:spPr/>
        <p:txBody>
          <a:bodyPr/>
          <a:lstStyle/>
          <a:p>
            <a:r>
              <a:rPr lang="en-US" dirty="0"/>
              <a:t>General Land Use Task</a:t>
            </a:r>
          </a:p>
        </p:txBody>
      </p:sp>
      <p:sp>
        <p:nvSpPr>
          <p:cNvPr id="3" name="Content Placeholder 2">
            <a:extLst>
              <a:ext uri="{FF2B5EF4-FFF2-40B4-BE49-F238E27FC236}">
                <a16:creationId xmlns:a16="http://schemas.microsoft.com/office/drawing/2014/main" id="{DDF248DD-7EBE-4C97-A697-44C560CD0D48}"/>
              </a:ext>
            </a:extLst>
          </p:cNvPr>
          <p:cNvSpPr>
            <a:spLocks noGrp="1"/>
          </p:cNvSpPr>
          <p:nvPr>
            <p:ph idx="1"/>
          </p:nvPr>
        </p:nvSpPr>
        <p:spPr/>
        <p:txBody>
          <a:bodyPr/>
          <a:lstStyle/>
          <a:p>
            <a:r>
              <a:rPr lang="en-US" dirty="0"/>
              <a:t>6. Search for output in search page</a:t>
            </a:r>
          </a:p>
          <a:p>
            <a:endParaRPr lang="en-US" dirty="0"/>
          </a:p>
        </p:txBody>
      </p:sp>
      <p:pic>
        <p:nvPicPr>
          <p:cNvPr id="6" name="Picture 5">
            <a:extLst>
              <a:ext uri="{FF2B5EF4-FFF2-40B4-BE49-F238E27FC236}">
                <a16:creationId xmlns:a16="http://schemas.microsoft.com/office/drawing/2014/main" id="{EAF889CF-8431-4FEC-AE48-6F3152A626C6}"/>
              </a:ext>
            </a:extLst>
          </p:cNvPr>
          <p:cNvPicPr>
            <a:picLocks noChangeAspect="1"/>
          </p:cNvPicPr>
          <p:nvPr/>
        </p:nvPicPr>
        <p:blipFill>
          <a:blip r:embed="rId2"/>
          <a:stretch>
            <a:fillRect/>
          </a:stretch>
        </p:blipFill>
        <p:spPr>
          <a:xfrm>
            <a:off x="1164256" y="1615010"/>
            <a:ext cx="9689671" cy="4891087"/>
          </a:xfrm>
          <a:prstGeom prst="rect">
            <a:avLst/>
          </a:prstGeom>
        </p:spPr>
      </p:pic>
    </p:spTree>
    <p:extLst>
      <p:ext uri="{BB962C8B-B14F-4D97-AF65-F5344CB8AC3E}">
        <p14:creationId xmlns:p14="http://schemas.microsoft.com/office/powerpoint/2010/main" val="1735346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EDE44A-38B8-48E1-A40F-707D4E8FEFD4}"/>
              </a:ext>
            </a:extLst>
          </p:cNvPr>
          <p:cNvPicPr>
            <a:picLocks noChangeAspect="1"/>
          </p:cNvPicPr>
          <p:nvPr/>
        </p:nvPicPr>
        <p:blipFill>
          <a:blip r:embed="rId2"/>
          <a:stretch>
            <a:fillRect/>
          </a:stretch>
        </p:blipFill>
        <p:spPr>
          <a:xfrm>
            <a:off x="457200" y="1706528"/>
            <a:ext cx="11274552" cy="3750102"/>
          </a:xfrm>
          <a:prstGeom prst="rect">
            <a:avLst/>
          </a:prstGeom>
        </p:spPr>
      </p:pic>
      <p:sp>
        <p:nvSpPr>
          <p:cNvPr id="2" name="Title 1">
            <a:extLst>
              <a:ext uri="{FF2B5EF4-FFF2-40B4-BE49-F238E27FC236}">
                <a16:creationId xmlns:a16="http://schemas.microsoft.com/office/drawing/2014/main" id="{F5B0A05E-272A-44F1-81CF-3220B0291F35}"/>
              </a:ext>
            </a:extLst>
          </p:cNvPr>
          <p:cNvSpPr>
            <a:spLocks noGrp="1"/>
          </p:cNvSpPr>
          <p:nvPr>
            <p:ph type="title"/>
          </p:nvPr>
        </p:nvSpPr>
        <p:spPr/>
        <p:txBody>
          <a:bodyPr/>
          <a:lstStyle/>
          <a:p>
            <a:r>
              <a:rPr lang="en-US" dirty="0"/>
              <a:t>General Land Use Task</a:t>
            </a:r>
          </a:p>
        </p:txBody>
      </p:sp>
      <p:sp>
        <p:nvSpPr>
          <p:cNvPr id="3" name="Content Placeholder 2">
            <a:extLst>
              <a:ext uri="{FF2B5EF4-FFF2-40B4-BE49-F238E27FC236}">
                <a16:creationId xmlns:a16="http://schemas.microsoft.com/office/drawing/2014/main" id="{DF5C72C6-AF1E-40F6-ADCA-8E20664263D2}"/>
              </a:ext>
            </a:extLst>
          </p:cNvPr>
          <p:cNvSpPr>
            <a:spLocks noGrp="1"/>
          </p:cNvSpPr>
          <p:nvPr>
            <p:ph idx="1"/>
          </p:nvPr>
        </p:nvSpPr>
        <p:spPr/>
        <p:txBody>
          <a:bodyPr/>
          <a:lstStyle/>
          <a:p>
            <a:r>
              <a:rPr lang="en-US" dirty="0"/>
              <a:t>7. Select product and download</a:t>
            </a:r>
          </a:p>
        </p:txBody>
      </p:sp>
      <p:sp>
        <p:nvSpPr>
          <p:cNvPr id="7" name="TextBox 6">
            <a:extLst>
              <a:ext uri="{FF2B5EF4-FFF2-40B4-BE49-F238E27FC236}">
                <a16:creationId xmlns:a16="http://schemas.microsoft.com/office/drawing/2014/main" id="{320B356B-66FC-458D-8489-127E982C43A5}"/>
              </a:ext>
            </a:extLst>
          </p:cNvPr>
          <p:cNvSpPr txBox="1"/>
          <p:nvPr/>
        </p:nvSpPr>
        <p:spPr>
          <a:xfrm>
            <a:off x="2456872" y="5203560"/>
            <a:ext cx="2372444" cy="276999"/>
          </a:xfrm>
          <a:prstGeom prst="rect">
            <a:avLst/>
          </a:prstGeom>
          <a:noFill/>
          <a:ln>
            <a:solidFill>
              <a:srgbClr val="FF000A"/>
            </a:solidFill>
          </a:ln>
        </p:spPr>
        <p:txBody>
          <a:bodyPr wrap="none" lIns="0" tIns="0" rIns="0" bIns="0" rtlCol="0">
            <a:spAutoFit/>
          </a:bodyPr>
          <a:lstStyle/>
          <a:p>
            <a:pPr algn="l">
              <a:lnSpc>
                <a:spcPct val="100000"/>
              </a:lnSpc>
              <a:spcBef>
                <a:spcPts val="900"/>
              </a:spcBef>
              <a:buSzPct val="100000"/>
            </a:pPr>
            <a:r>
              <a:rPr lang="en-US" sz="1800" dirty="0"/>
              <a:t>Click here to Download</a:t>
            </a:r>
          </a:p>
        </p:txBody>
      </p:sp>
      <p:cxnSp>
        <p:nvCxnSpPr>
          <p:cNvPr id="9" name="Straight Arrow Connector 8">
            <a:extLst>
              <a:ext uri="{FF2B5EF4-FFF2-40B4-BE49-F238E27FC236}">
                <a16:creationId xmlns:a16="http://schemas.microsoft.com/office/drawing/2014/main" id="{1DA61AAC-1D36-4F97-A75B-166F5FF2E53E}"/>
              </a:ext>
            </a:extLst>
          </p:cNvPr>
          <p:cNvCxnSpPr>
            <a:cxnSpLocks/>
            <a:stCxn id="7" idx="0"/>
          </p:cNvCxnSpPr>
          <p:nvPr/>
        </p:nvCxnSpPr>
        <p:spPr>
          <a:xfrm flipH="1" flipV="1">
            <a:off x="3063240" y="4498848"/>
            <a:ext cx="579854" cy="704712"/>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2498897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E506-BD87-4929-906E-354977AD4E8E}"/>
              </a:ext>
            </a:extLst>
          </p:cNvPr>
          <p:cNvSpPr>
            <a:spLocks noGrp="1"/>
          </p:cNvSpPr>
          <p:nvPr>
            <p:ph type="title"/>
          </p:nvPr>
        </p:nvSpPr>
        <p:spPr/>
        <p:txBody>
          <a:bodyPr/>
          <a:lstStyle/>
          <a:p>
            <a:r>
              <a:rPr lang="en-US" dirty="0"/>
              <a:t>General Land Use Task</a:t>
            </a:r>
          </a:p>
        </p:txBody>
      </p:sp>
      <p:sp>
        <p:nvSpPr>
          <p:cNvPr id="3" name="Content Placeholder 2">
            <a:extLst>
              <a:ext uri="{FF2B5EF4-FFF2-40B4-BE49-F238E27FC236}">
                <a16:creationId xmlns:a16="http://schemas.microsoft.com/office/drawing/2014/main" id="{19DF7B57-608A-4784-8364-7248F23B64FF}"/>
              </a:ext>
            </a:extLst>
          </p:cNvPr>
          <p:cNvSpPr>
            <a:spLocks noGrp="1"/>
          </p:cNvSpPr>
          <p:nvPr>
            <p:ph idx="1"/>
          </p:nvPr>
        </p:nvSpPr>
        <p:spPr/>
        <p:txBody>
          <a:bodyPr/>
          <a:lstStyle/>
          <a:p>
            <a:r>
              <a:rPr lang="en-US" dirty="0"/>
              <a:t>8. Import into ArcGIS or ENVI for analysis</a:t>
            </a:r>
          </a:p>
        </p:txBody>
      </p:sp>
      <p:pic>
        <p:nvPicPr>
          <p:cNvPr id="6" name="Picture 5">
            <a:extLst>
              <a:ext uri="{FF2B5EF4-FFF2-40B4-BE49-F238E27FC236}">
                <a16:creationId xmlns:a16="http://schemas.microsoft.com/office/drawing/2014/main" id="{6CA2D8CD-F015-4B3C-B91F-310CDF579533}"/>
              </a:ext>
            </a:extLst>
          </p:cNvPr>
          <p:cNvPicPr>
            <a:picLocks noChangeAspect="1"/>
          </p:cNvPicPr>
          <p:nvPr/>
        </p:nvPicPr>
        <p:blipFill>
          <a:blip r:embed="rId2"/>
          <a:stretch>
            <a:fillRect/>
          </a:stretch>
        </p:blipFill>
        <p:spPr>
          <a:xfrm>
            <a:off x="1825751" y="1537672"/>
            <a:ext cx="7772401" cy="4908886"/>
          </a:xfrm>
          <a:prstGeom prst="rect">
            <a:avLst/>
          </a:prstGeom>
        </p:spPr>
      </p:pic>
    </p:spTree>
    <p:extLst>
      <p:ext uri="{BB962C8B-B14F-4D97-AF65-F5344CB8AC3E}">
        <p14:creationId xmlns:p14="http://schemas.microsoft.com/office/powerpoint/2010/main" val="716957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42CD-3055-46B8-B2C5-9CB919235F65}"/>
              </a:ext>
            </a:extLst>
          </p:cNvPr>
          <p:cNvSpPr>
            <a:spLocks noGrp="1"/>
          </p:cNvSpPr>
          <p:nvPr>
            <p:ph type="title"/>
          </p:nvPr>
        </p:nvSpPr>
        <p:spPr/>
        <p:txBody>
          <a:bodyPr/>
          <a:lstStyle/>
          <a:p>
            <a:r>
              <a:rPr lang="en-US" dirty="0"/>
              <a:t>Land Mask Task</a:t>
            </a:r>
          </a:p>
        </p:txBody>
      </p:sp>
      <p:sp>
        <p:nvSpPr>
          <p:cNvPr id="8" name="Content Placeholder 7">
            <a:extLst>
              <a:ext uri="{FF2B5EF4-FFF2-40B4-BE49-F238E27FC236}">
                <a16:creationId xmlns:a16="http://schemas.microsoft.com/office/drawing/2014/main" id="{47337468-B536-4969-BBEB-24B63ED7FD09}"/>
              </a:ext>
            </a:extLst>
          </p:cNvPr>
          <p:cNvSpPr>
            <a:spLocks noGrp="1"/>
          </p:cNvSpPr>
          <p:nvPr>
            <p:ph idx="1"/>
          </p:nvPr>
        </p:nvSpPr>
        <p:spPr/>
        <p:txBody>
          <a:bodyPr/>
          <a:lstStyle/>
          <a:p>
            <a:pPr>
              <a:spcBef>
                <a:spcPts val="0"/>
              </a:spcBef>
            </a:pPr>
            <a:r>
              <a:rPr lang="en-US" dirty="0">
                <a:cs typeface="Arial" panose="020B0604020202020204" pitchFamily="34" charset="0"/>
              </a:rPr>
              <a:t>Description: </a:t>
            </a:r>
            <a:r>
              <a:rPr lang="en-US" b="0" dirty="0">
                <a:cs typeface="Arial" panose="020B0604020202020204" pitchFamily="34" charset="0"/>
              </a:rPr>
              <a:t>The Land Mask task uses </a:t>
            </a:r>
            <a:r>
              <a:rPr lang="en-US" sz="1600" b="0" dirty="0">
                <a:ea typeface="Calibri" panose="020F0502020204030204" pitchFamily="34" charset="0"/>
                <a:cs typeface="Arial" panose="020B0604020202020204" pitchFamily="34" charset="0"/>
              </a:rPr>
              <a:t>NDVI and threshold to classify land in the image .  Pixels with NDVI values above the threshold will be classified as land. </a:t>
            </a:r>
          </a:p>
          <a:p>
            <a:pPr>
              <a:spcBef>
                <a:spcPts val="0"/>
              </a:spcBef>
            </a:pPr>
            <a:endParaRPr lang="en-US" sz="1600" b="0" dirty="0">
              <a:ea typeface="Calibri" panose="020F0502020204030204" pitchFamily="34" charset="0"/>
              <a:cs typeface="Arial" panose="020B0604020202020204" pitchFamily="34" charset="0"/>
            </a:endParaRPr>
          </a:p>
          <a:p>
            <a:pPr>
              <a:spcBef>
                <a:spcPts val="0"/>
              </a:spcBef>
            </a:pPr>
            <a:r>
              <a:rPr lang="en-US" sz="1600" b="0" dirty="0">
                <a:ea typeface="Calibri" panose="020F0502020204030204" pitchFamily="34" charset="0"/>
                <a:cs typeface="Arial" panose="020B0604020202020204" pitchFamily="34" charset="0"/>
              </a:rPr>
              <a:t>Requires Multispectral/Hyperspectral data that include RED and NIR bands</a:t>
            </a:r>
          </a:p>
          <a:p>
            <a:r>
              <a:rPr lang="en-US" dirty="0"/>
              <a:t>Image Used: </a:t>
            </a:r>
            <a:r>
              <a:rPr lang="en-US" b="0" dirty="0" err="1"/>
              <a:t>tsunami_before</a:t>
            </a:r>
            <a:endParaRPr lang="en-US" b="0" dirty="0"/>
          </a:p>
          <a:p>
            <a:r>
              <a:rPr lang="en-US" dirty="0"/>
              <a:t>Output File: </a:t>
            </a:r>
            <a:r>
              <a:rPr lang="en-US" b="0" dirty="0"/>
              <a:t>Shapefile</a:t>
            </a:r>
          </a:p>
        </p:txBody>
      </p:sp>
    </p:spTree>
    <p:extLst>
      <p:ext uri="{BB962C8B-B14F-4D97-AF65-F5344CB8AC3E}">
        <p14:creationId xmlns:p14="http://schemas.microsoft.com/office/powerpoint/2010/main" val="906072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02D-6F2A-4716-81DE-1F2EF5753189}"/>
              </a:ext>
            </a:extLst>
          </p:cNvPr>
          <p:cNvSpPr>
            <a:spLocks noGrp="1"/>
          </p:cNvSpPr>
          <p:nvPr>
            <p:ph type="title"/>
          </p:nvPr>
        </p:nvSpPr>
        <p:spPr/>
        <p:txBody>
          <a:bodyPr/>
          <a:lstStyle/>
          <a:p>
            <a:r>
              <a:rPr lang="en-US" dirty="0"/>
              <a:t>Land Mask Task</a:t>
            </a:r>
          </a:p>
        </p:txBody>
      </p:sp>
      <p:sp>
        <p:nvSpPr>
          <p:cNvPr id="3" name="Content Placeholder 2">
            <a:extLst>
              <a:ext uri="{FF2B5EF4-FFF2-40B4-BE49-F238E27FC236}">
                <a16:creationId xmlns:a16="http://schemas.microsoft.com/office/drawing/2014/main" id="{8C5A0B88-41A5-49EF-A96B-D9EC49AA5AA8}"/>
              </a:ext>
            </a:extLst>
          </p:cNvPr>
          <p:cNvSpPr>
            <a:spLocks noGrp="1"/>
          </p:cNvSpPr>
          <p:nvPr>
            <p:ph idx="1"/>
          </p:nvPr>
        </p:nvSpPr>
        <p:spPr>
          <a:xfrm>
            <a:off x="457200" y="1235077"/>
            <a:ext cx="6784848" cy="1453260"/>
          </a:xfrm>
        </p:spPr>
        <p:txBody>
          <a:bodyPr/>
          <a:lstStyle/>
          <a:p>
            <a:pPr marL="342900" indent="-342900">
              <a:buAutoNum type="arabicPeriod"/>
            </a:pPr>
            <a:r>
              <a:rPr lang="en-US" dirty="0"/>
              <a:t>Select Image</a:t>
            </a:r>
          </a:p>
          <a:p>
            <a:pPr marL="342900" indent="-342900">
              <a:buAutoNum type="arabicPeriod"/>
            </a:pPr>
            <a:r>
              <a:rPr lang="en-US" dirty="0"/>
              <a:t>Click on the Wrench icon        to open the list of ENVI Tasks</a:t>
            </a:r>
          </a:p>
          <a:p>
            <a:pPr marL="342900" indent="-342900">
              <a:buAutoNum type="arabicPeriod"/>
            </a:pPr>
            <a:r>
              <a:rPr lang="en-US" dirty="0"/>
              <a:t>Select “Land Mask” </a:t>
            </a:r>
          </a:p>
        </p:txBody>
      </p:sp>
      <p:pic>
        <p:nvPicPr>
          <p:cNvPr id="6" name="Picture 5">
            <a:extLst>
              <a:ext uri="{FF2B5EF4-FFF2-40B4-BE49-F238E27FC236}">
                <a16:creationId xmlns:a16="http://schemas.microsoft.com/office/drawing/2014/main" id="{C90CC52D-FD60-4DA5-9D2E-188FF9482ECA}"/>
              </a:ext>
            </a:extLst>
          </p:cNvPr>
          <p:cNvPicPr>
            <a:picLocks noChangeAspect="1"/>
          </p:cNvPicPr>
          <p:nvPr/>
        </p:nvPicPr>
        <p:blipFill>
          <a:blip r:embed="rId2"/>
          <a:stretch>
            <a:fillRect/>
          </a:stretch>
        </p:blipFill>
        <p:spPr>
          <a:xfrm>
            <a:off x="3282292" y="1617516"/>
            <a:ext cx="323895" cy="276264"/>
          </a:xfrm>
          <a:prstGeom prst="rect">
            <a:avLst/>
          </a:prstGeom>
        </p:spPr>
      </p:pic>
      <p:pic>
        <p:nvPicPr>
          <p:cNvPr id="8" name="Picture 7">
            <a:extLst>
              <a:ext uri="{FF2B5EF4-FFF2-40B4-BE49-F238E27FC236}">
                <a16:creationId xmlns:a16="http://schemas.microsoft.com/office/drawing/2014/main" id="{92B97B2C-7CFB-4B4A-8B35-F7B63FDA9FF9}"/>
              </a:ext>
            </a:extLst>
          </p:cNvPr>
          <p:cNvPicPr>
            <a:picLocks noChangeAspect="1"/>
          </p:cNvPicPr>
          <p:nvPr/>
        </p:nvPicPr>
        <p:blipFill>
          <a:blip r:embed="rId3"/>
          <a:stretch>
            <a:fillRect/>
          </a:stretch>
        </p:blipFill>
        <p:spPr>
          <a:xfrm>
            <a:off x="5029200" y="1042416"/>
            <a:ext cx="6181867" cy="5289823"/>
          </a:xfrm>
          <a:prstGeom prst="rect">
            <a:avLst/>
          </a:prstGeom>
        </p:spPr>
      </p:pic>
      <p:sp>
        <p:nvSpPr>
          <p:cNvPr id="9" name="Rectangle 8">
            <a:extLst>
              <a:ext uri="{FF2B5EF4-FFF2-40B4-BE49-F238E27FC236}">
                <a16:creationId xmlns:a16="http://schemas.microsoft.com/office/drawing/2014/main" id="{203CA3A7-829B-4D83-A69C-5590117479F3}"/>
              </a:ext>
            </a:extLst>
          </p:cNvPr>
          <p:cNvSpPr/>
          <p:nvPr/>
        </p:nvSpPr>
        <p:spPr>
          <a:xfrm>
            <a:off x="5138928" y="3465576"/>
            <a:ext cx="5943600" cy="430740"/>
          </a:xfrm>
          <a:prstGeom prst="rect">
            <a:avLst/>
          </a:prstGeom>
          <a:noFill/>
          <a:ln w="19050">
            <a:solidFill>
              <a:srgbClr val="FF000A"/>
            </a:solidFill>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70393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02D-6F2A-4716-81DE-1F2EF5753189}"/>
              </a:ext>
            </a:extLst>
          </p:cNvPr>
          <p:cNvSpPr>
            <a:spLocks noGrp="1"/>
          </p:cNvSpPr>
          <p:nvPr>
            <p:ph type="title"/>
          </p:nvPr>
        </p:nvSpPr>
        <p:spPr/>
        <p:txBody>
          <a:bodyPr/>
          <a:lstStyle/>
          <a:p>
            <a:r>
              <a:rPr lang="en-US" dirty="0"/>
              <a:t>Anomaly Detection</a:t>
            </a:r>
          </a:p>
        </p:txBody>
      </p:sp>
      <p:sp>
        <p:nvSpPr>
          <p:cNvPr id="3" name="Content Placeholder 2">
            <a:extLst>
              <a:ext uri="{FF2B5EF4-FFF2-40B4-BE49-F238E27FC236}">
                <a16:creationId xmlns:a16="http://schemas.microsoft.com/office/drawing/2014/main" id="{8C5A0B88-41A5-49EF-A96B-D9EC49AA5AA8}"/>
              </a:ext>
            </a:extLst>
          </p:cNvPr>
          <p:cNvSpPr>
            <a:spLocks noGrp="1"/>
          </p:cNvSpPr>
          <p:nvPr>
            <p:ph idx="1"/>
          </p:nvPr>
        </p:nvSpPr>
        <p:spPr>
          <a:xfrm>
            <a:off x="457200" y="1235077"/>
            <a:ext cx="6784848" cy="1453260"/>
          </a:xfrm>
        </p:spPr>
        <p:txBody>
          <a:bodyPr/>
          <a:lstStyle/>
          <a:p>
            <a:pPr marL="342900" indent="-342900">
              <a:buAutoNum type="arabicPeriod"/>
            </a:pPr>
            <a:r>
              <a:rPr lang="en-US" dirty="0"/>
              <a:t>Select Image</a:t>
            </a:r>
          </a:p>
          <a:p>
            <a:pPr marL="342900" indent="-342900">
              <a:buAutoNum type="arabicPeriod"/>
            </a:pPr>
            <a:r>
              <a:rPr lang="en-US" dirty="0"/>
              <a:t>Click on the Wrench icon        to open the list of ENVI Tasks</a:t>
            </a:r>
          </a:p>
          <a:p>
            <a:pPr marL="342900" indent="-342900">
              <a:buAutoNum type="arabicPeriod"/>
            </a:pPr>
            <a:r>
              <a:rPr lang="en-US" dirty="0"/>
              <a:t>Select “Anomaly Detection” </a:t>
            </a:r>
          </a:p>
        </p:txBody>
      </p:sp>
      <p:pic>
        <p:nvPicPr>
          <p:cNvPr id="6" name="Picture 5">
            <a:extLst>
              <a:ext uri="{FF2B5EF4-FFF2-40B4-BE49-F238E27FC236}">
                <a16:creationId xmlns:a16="http://schemas.microsoft.com/office/drawing/2014/main" id="{C90CC52D-FD60-4DA5-9D2E-188FF9482ECA}"/>
              </a:ext>
            </a:extLst>
          </p:cNvPr>
          <p:cNvPicPr>
            <a:picLocks noChangeAspect="1"/>
          </p:cNvPicPr>
          <p:nvPr/>
        </p:nvPicPr>
        <p:blipFill>
          <a:blip r:embed="rId2"/>
          <a:stretch>
            <a:fillRect/>
          </a:stretch>
        </p:blipFill>
        <p:spPr>
          <a:xfrm>
            <a:off x="3282292" y="1617516"/>
            <a:ext cx="323895" cy="276264"/>
          </a:xfrm>
          <a:prstGeom prst="rect">
            <a:avLst/>
          </a:prstGeom>
        </p:spPr>
      </p:pic>
      <p:pic>
        <p:nvPicPr>
          <p:cNvPr id="8" name="Picture 7">
            <a:extLst>
              <a:ext uri="{FF2B5EF4-FFF2-40B4-BE49-F238E27FC236}">
                <a16:creationId xmlns:a16="http://schemas.microsoft.com/office/drawing/2014/main" id="{92B97B2C-7CFB-4B4A-8B35-F7B63FDA9FF9}"/>
              </a:ext>
            </a:extLst>
          </p:cNvPr>
          <p:cNvPicPr>
            <a:picLocks noChangeAspect="1"/>
          </p:cNvPicPr>
          <p:nvPr/>
        </p:nvPicPr>
        <p:blipFill>
          <a:blip r:embed="rId3"/>
          <a:stretch>
            <a:fillRect/>
          </a:stretch>
        </p:blipFill>
        <p:spPr>
          <a:xfrm>
            <a:off x="5029200" y="1042416"/>
            <a:ext cx="6181867" cy="5289823"/>
          </a:xfrm>
          <a:prstGeom prst="rect">
            <a:avLst/>
          </a:prstGeom>
        </p:spPr>
      </p:pic>
      <p:sp>
        <p:nvSpPr>
          <p:cNvPr id="9" name="Rectangle 8">
            <a:extLst>
              <a:ext uri="{FF2B5EF4-FFF2-40B4-BE49-F238E27FC236}">
                <a16:creationId xmlns:a16="http://schemas.microsoft.com/office/drawing/2014/main" id="{203CA3A7-829B-4D83-A69C-5590117479F3}"/>
              </a:ext>
            </a:extLst>
          </p:cNvPr>
          <p:cNvSpPr/>
          <p:nvPr/>
        </p:nvSpPr>
        <p:spPr>
          <a:xfrm>
            <a:off x="5138928" y="1463040"/>
            <a:ext cx="5943600" cy="430740"/>
          </a:xfrm>
          <a:prstGeom prst="rect">
            <a:avLst/>
          </a:prstGeom>
          <a:noFill/>
          <a:ln w="19050">
            <a:solidFill>
              <a:srgbClr val="FF000A"/>
            </a:solidFill>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1222455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58083-1A56-41DE-983A-439D7D94825E}"/>
              </a:ext>
            </a:extLst>
          </p:cNvPr>
          <p:cNvSpPr>
            <a:spLocks noGrp="1"/>
          </p:cNvSpPr>
          <p:nvPr>
            <p:ph type="title"/>
          </p:nvPr>
        </p:nvSpPr>
        <p:spPr/>
        <p:txBody>
          <a:bodyPr/>
          <a:lstStyle/>
          <a:p>
            <a:r>
              <a:rPr lang="en-US" dirty="0"/>
              <a:t>Land Mask Task</a:t>
            </a:r>
          </a:p>
        </p:txBody>
      </p:sp>
      <p:pic>
        <p:nvPicPr>
          <p:cNvPr id="6" name="Content Placeholder 5">
            <a:extLst>
              <a:ext uri="{FF2B5EF4-FFF2-40B4-BE49-F238E27FC236}">
                <a16:creationId xmlns:a16="http://schemas.microsoft.com/office/drawing/2014/main" id="{2AF46FD6-66F8-4DFE-9289-D89584EB4132}"/>
              </a:ext>
            </a:extLst>
          </p:cNvPr>
          <p:cNvPicPr>
            <a:picLocks noGrp="1" noChangeAspect="1"/>
          </p:cNvPicPr>
          <p:nvPr>
            <p:ph idx="1"/>
          </p:nvPr>
        </p:nvPicPr>
        <p:blipFill>
          <a:blip r:embed="rId2"/>
          <a:stretch>
            <a:fillRect/>
          </a:stretch>
        </p:blipFill>
        <p:spPr>
          <a:xfrm>
            <a:off x="1355063" y="1337142"/>
            <a:ext cx="9478698" cy="4686954"/>
          </a:xfrm>
        </p:spPr>
      </p:pic>
      <p:sp>
        <p:nvSpPr>
          <p:cNvPr id="7" name="TextBox 6">
            <a:extLst>
              <a:ext uri="{FF2B5EF4-FFF2-40B4-BE49-F238E27FC236}">
                <a16:creationId xmlns:a16="http://schemas.microsoft.com/office/drawing/2014/main" id="{BB96CDC0-D228-4B5F-82AB-41D6EB058987}"/>
              </a:ext>
            </a:extLst>
          </p:cNvPr>
          <p:cNvSpPr txBox="1"/>
          <p:nvPr/>
        </p:nvSpPr>
        <p:spPr>
          <a:xfrm>
            <a:off x="1254227" y="3694176"/>
            <a:ext cx="4821897" cy="669414"/>
          </a:xfrm>
          <a:prstGeom prst="rect">
            <a:avLst/>
          </a:prstGeom>
          <a:noFill/>
          <a:ln w="12700">
            <a:solidFill>
              <a:srgbClr val="FF000A"/>
            </a:solidFill>
          </a:ln>
        </p:spPr>
        <p:txBody>
          <a:bodyPr wrap="square" lIns="0" tIns="0" rIns="0" bIns="0" rtlCol="0">
            <a:spAutoFit/>
          </a:bodyPr>
          <a:lstStyle/>
          <a:p>
            <a:pPr algn="ctr">
              <a:lnSpc>
                <a:spcPct val="100000"/>
              </a:lnSpc>
              <a:spcBef>
                <a:spcPts val="900"/>
              </a:spcBef>
              <a:buSzPct val="100000"/>
            </a:pPr>
            <a:r>
              <a:rPr lang="en-US" dirty="0"/>
              <a:t>Be sure to check the </a:t>
            </a:r>
          </a:p>
          <a:p>
            <a:pPr algn="ctr">
              <a:lnSpc>
                <a:spcPct val="100000"/>
              </a:lnSpc>
              <a:spcBef>
                <a:spcPts val="900"/>
              </a:spcBef>
              <a:buSzPct val="100000"/>
            </a:pPr>
            <a:r>
              <a:rPr lang="en-US" sz="1800" dirty="0"/>
              <a:t>Generate Vector Output box to create shapefile</a:t>
            </a:r>
          </a:p>
        </p:txBody>
      </p:sp>
      <p:cxnSp>
        <p:nvCxnSpPr>
          <p:cNvPr id="8" name="Straight Arrow Connector 7">
            <a:extLst>
              <a:ext uri="{FF2B5EF4-FFF2-40B4-BE49-F238E27FC236}">
                <a16:creationId xmlns:a16="http://schemas.microsoft.com/office/drawing/2014/main" id="{D77278C9-7697-4E3E-99B1-CCDD628AC7C4}"/>
              </a:ext>
            </a:extLst>
          </p:cNvPr>
          <p:cNvCxnSpPr>
            <a:cxnSpLocks/>
          </p:cNvCxnSpPr>
          <p:nvPr/>
        </p:nvCxnSpPr>
        <p:spPr>
          <a:xfrm flipV="1">
            <a:off x="4261104" y="2990088"/>
            <a:ext cx="256032" cy="704088"/>
          </a:xfrm>
          <a:prstGeom prst="straightConnector1">
            <a:avLst/>
          </a:prstGeom>
          <a:ln w="38100" cap="sq">
            <a:tailEnd type="triangle"/>
          </a:ln>
        </p:spPr>
        <p:style>
          <a:lnRef idx="1">
            <a:schemeClr val="accent1"/>
          </a:lnRef>
          <a:fillRef idx="0">
            <a:schemeClr val="accent1"/>
          </a:fillRef>
          <a:effectRef idx="0">
            <a:srgbClr val="000000"/>
          </a:effectRef>
          <a:fontRef idx="minor">
            <a:schemeClr val="lt2"/>
          </a:fontRef>
        </p:style>
      </p:cxnSp>
      <p:sp>
        <p:nvSpPr>
          <p:cNvPr id="10" name="Content Placeholder 2">
            <a:extLst>
              <a:ext uri="{FF2B5EF4-FFF2-40B4-BE49-F238E27FC236}">
                <a16:creationId xmlns:a16="http://schemas.microsoft.com/office/drawing/2014/main" id="{3091A9D2-79A3-4DDC-809D-F0D25BD5B681}"/>
              </a:ext>
            </a:extLst>
          </p:cNvPr>
          <p:cNvSpPr txBox="1">
            <a:spLocks/>
          </p:cNvSpPr>
          <p:nvPr/>
        </p:nvSpPr>
        <p:spPr>
          <a:xfrm>
            <a:off x="457200" y="1122516"/>
            <a:ext cx="8558784" cy="358812"/>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4. Add any input parameters and submit. </a:t>
            </a:r>
          </a:p>
        </p:txBody>
      </p:sp>
      <p:sp>
        <p:nvSpPr>
          <p:cNvPr id="11" name="TextBox 10">
            <a:extLst>
              <a:ext uri="{FF2B5EF4-FFF2-40B4-BE49-F238E27FC236}">
                <a16:creationId xmlns:a16="http://schemas.microsoft.com/office/drawing/2014/main" id="{C4099FFE-B9D9-4814-9205-C1E22FFF9106}"/>
              </a:ext>
            </a:extLst>
          </p:cNvPr>
          <p:cNvSpPr txBox="1"/>
          <p:nvPr/>
        </p:nvSpPr>
        <p:spPr>
          <a:xfrm>
            <a:off x="6094412" y="5695935"/>
            <a:ext cx="2167260" cy="276999"/>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Click “Submit” Button</a:t>
            </a:r>
            <a:endParaRPr lang="en-US" sz="1800" dirty="0"/>
          </a:p>
        </p:txBody>
      </p:sp>
      <p:cxnSp>
        <p:nvCxnSpPr>
          <p:cNvPr id="12" name="Straight Arrow Connector 11">
            <a:extLst>
              <a:ext uri="{FF2B5EF4-FFF2-40B4-BE49-F238E27FC236}">
                <a16:creationId xmlns:a16="http://schemas.microsoft.com/office/drawing/2014/main" id="{2A903815-DEC8-46E2-AC7D-C1D90C729079}"/>
              </a:ext>
            </a:extLst>
          </p:cNvPr>
          <p:cNvCxnSpPr/>
          <p:nvPr/>
        </p:nvCxnSpPr>
        <p:spPr>
          <a:xfrm>
            <a:off x="8293608" y="5824728"/>
            <a:ext cx="859536" cy="0"/>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1731988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87CB-52E9-4C75-9914-8AC8C95E67DB}"/>
              </a:ext>
            </a:extLst>
          </p:cNvPr>
          <p:cNvSpPr>
            <a:spLocks noGrp="1"/>
          </p:cNvSpPr>
          <p:nvPr>
            <p:ph type="title"/>
          </p:nvPr>
        </p:nvSpPr>
        <p:spPr/>
        <p:txBody>
          <a:bodyPr/>
          <a:lstStyle/>
          <a:p>
            <a:r>
              <a:rPr lang="en-US" dirty="0"/>
              <a:t>Land Mask Task</a:t>
            </a:r>
          </a:p>
        </p:txBody>
      </p:sp>
      <p:sp>
        <p:nvSpPr>
          <p:cNvPr id="7" name="Content Placeholder 2">
            <a:extLst>
              <a:ext uri="{FF2B5EF4-FFF2-40B4-BE49-F238E27FC236}">
                <a16:creationId xmlns:a16="http://schemas.microsoft.com/office/drawing/2014/main" id="{94D48613-EF36-400B-9626-888979068B13}"/>
              </a:ext>
            </a:extLst>
          </p:cNvPr>
          <p:cNvSpPr txBox="1">
            <a:spLocks noGrp="1"/>
          </p:cNvSpPr>
          <p:nvPr>
            <p:ph idx="1"/>
          </p:nvPr>
        </p:nvSpPr>
        <p:spPr>
          <a:xfrm>
            <a:off x="457200" y="1445387"/>
            <a:ext cx="11274425" cy="328549"/>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5. Check status on “Jobs” page.</a:t>
            </a:r>
          </a:p>
        </p:txBody>
      </p:sp>
      <p:sp>
        <p:nvSpPr>
          <p:cNvPr id="6" name="TextBox 5">
            <a:extLst>
              <a:ext uri="{FF2B5EF4-FFF2-40B4-BE49-F238E27FC236}">
                <a16:creationId xmlns:a16="http://schemas.microsoft.com/office/drawing/2014/main" id="{96CA64FE-8D07-45AF-BC26-60006F624DD5}"/>
              </a:ext>
            </a:extLst>
          </p:cNvPr>
          <p:cNvSpPr txBox="1"/>
          <p:nvPr/>
        </p:nvSpPr>
        <p:spPr>
          <a:xfrm>
            <a:off x="6492332" y="5044010"/>
            <a:ext cx="4058803" cy="607859"/>
          </a:xfrm>
          <a:prstGeom prst="rect">
            <a:avLst/>
          </a:prstGeom>
          <a:noFill/>
          <a:ln>
            <a:solidFill>
              <a:srgbClr val="FF000A"/>
            </a:solidFill>
          </a:ln>
        </p:spPr>
        <p:txBody>
          <a:bodyPr wrap="none" lIns="0" tIns="0" rIns="0" bIns="0" rtlCol="0">
            <a:spAutoFit/>
          </a:bodyPr>
          <a:lstStyle/>
          <a:p>
            <a:pPr algn="ctr">
              <a:lnSpc>
                <a:spcPct val="100000"/>
              </a:lnSpc>
              <a:spcBef>
                <a:spcPts val="900"/>
              </a:spcBef>
              <a:buSzPct val="100000"/>
            </a:pPr>
            <a:r>
              <a:rPr lang="en-US" sz="1600" dirty="0"/>
              <a:t>When Status shows “SUCCESS” go back to </a:t>
            </a:r>
          </a:p>
          <a:p>
            <a:pPr algn="ctr">
              <a:lnSpc>
                <a:spcPct val="100000"/>
              </a:lnSpc>
              <a:spcBef>
                <a:spcPts val="900"/>
              </a:spcBef>
              <a:buSzPct val="100000"/>
            </a:pPr>
            <a:r>
              <a:rPr lang="en-US" sz="1600" dirty="0"/>
              <a:t>main Search page to find the product.</a:t>
            </a:r>
          </a:p>
        </p:txBody>
      </p:sp>
      <p:cxnSp>
        <p:nvCxnSpPr>
          <p:cNvPr id="9" name="Straight Arrow Connector 8">
            <a:extLst>
              <a:ext uri="{FF2B5EF4-FFF2-40B4-BE49-F238E27FC236}">
                <a16:creationId xmlns:a16="http://schemas.microsoft.com/office/drawing/2014/main" id="{3CB5C0F4-1208-4DD2-A9CA-604E2AC40508}"/>
              </a:ext>
            </a:extLst>
          </p:cNvPr>
          <p:cNvCxnSpPr>
            <a:cxnSpLocks/>
          </p:cNvCxnSpPr>
          <p:nvPr/>
        </p:nvCxnSpPr>
        <p:spPr>
          <a:xfrm flipV="1">
            <a:off x="9956800" y="4256276"/>
            <a:ext cx="1126836" cy="787734"/>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pic>
        <p:nvPicPr>
          <p:cNvPr id="5" name="Picture 4">
            <a:extLst>
              <a:ext uri="{FF2B5EF4-FFF2-40B4-BE49-F238E27FC236}">
                <a16:creationId xmlns:a16="http://schemas.microsoft.com/office/drawing/2014/main" id="{1612CB3A-A91E-4D1D-9ADE-25C7A978B218}"/>
              </a:ext>
            </a:extLst>
          </p:cNvPr>
          <p:cNvPicPr>
            <a:picLocks noChangeAspect="1"/>
          </p:cNvPicPr>
          <p:nvPr/>
        </p:nvPicPr>
        <p:blipFill>
          <a:blip r:embed="rId2"/>
          <a:stretch>
            <a:fillRect/>
          </a:stretch>
        </p:blipFill>
        <p:spPr>
          <a:xfrm>
            <a:off x="457074" y="2377933"/>
            <a:ext cx="11274551" cy="1730920"/>
          </a:xfrm>
          <a:prstGeom prst="rect">
            <a:avLst/>
          </a:prstGeom>
        </p:spPr>
      </p:pic>
    </p:spTree>
    <p:extLst>
      <p:ext uri="{BB962C8B-B14F-4D97-AF65-F5344CB8AC3E}">
        <p14:creationId xmlns:p14="http://schemas.microsoft.com/office/powerpoint/2010/main" val="2898849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5C28-F15E-4FF2-9AC2-3E155C79C89F}"/>
              </a:ext>
            </a:extLst>
          </p:cNvPr>
          <p:cNvSpPr>
            <a:spLocks noGrp="1"/>
          </p:cNvSpPr>
          <p:nvPr>
            <p:ph type="title"/>
          </p:nvPr>
        </p:nvSpPr>
        <p:spPr/>
        <p:txBody>
          <a:bodyPr/>
          <a:lstStyle/>
          <a:p>
            <a:r>
              <a:rPr lang="en-US" dirty="0"/>
              <a:t>Land Mask Task</a:t>
            </a:r>
          </a:p>
        </p:txBody>
      </p:sp>
      <p:sp>
        <p:nvSpPr>
          <p:cNvPr id="3" name="Content Placeholder 2">
            <a:extLst>
              <a:ext uri="{FF2B5EF4-FFF2-40B4-BE49-F238E27FC236}">
                <a16:creationId xmlns:a16="http://schemas.microsoft.com/office/drawing/2014/main" id="{DDF248DD-7EBE-4C97-A697-44C560CD0D48}"/>
              </a:ext>
            </a:extLst>
          </p:cNvPr>
          <p:cNvSpPr>
            <a:spLocks noGrp="1"/>
          </p:cNvSpPr>
          <p:nvPr>
            <p:ph idx="1"/>
          </p:nvPr>
        </p:nvSpPr>
        <p:spPr/>
        <p:txBody>
          <a:bodyPr/>
          <a:lstStyle/>
          <a:p>
            <a:r>
              <a:rPr lang="en-US" dirty="0"/>
              <a:t>6. Search for output in search page</a:t>
            </a:r>
          </a:p>
          <a:p>
            <a:endParaRPr lang="en-US" dirty="0"/>
          </a:p>
        </p:txBody>
      </p:sp>
      <p:pic>
        <p:nvPicPr>
          <p:cNvPr id="9" name="Picture 8">
            <a:extLst>
              <a:ext uri="{FF2B5EF4-FFF2-40B4-BE49-F238E27FC236}">
                <a16:creationId xmlns:a16="http://schemas.microsoft.com/office/drawing/2014/main" id="{73EA606E-2CC3-42D1-BB27-FA322295482C}"/>
              </a:ext>
            </a:extLst>
          </p:cNvPr>
          <p:cNvPicPr>
            <a:picLocks noChangeAspect="1"/>
          </p:cNvPicPr>
          <p:nvPr/>
        </p:nvPicPr>
        <p:blipFill>
          <a:blip r:embed="rId2"/>
          <a:stretch>
            <a:fillRect/>
          </a:stretch>
        </p:blipFill>
        <p:spPr>
          <a:xfrm>
            <a:off x="1523897" y="1569926"/>
            <a:ext cx="9144205" cy="4891087"/>
          </a:xfrm>
          <a:prstGeom prst="rect">
            <a:avLst/>
          </a:prstGeom>
        </p:spPr>
      </p:pic>
    </p:spTree>
    <p:extLst>
      <p:ext uri="{BB962C8B-B14F-4D97-AF65-F5344CB8AC3E}">
        <p14:creationId xmlns:p14="http://schemas.microsoft.com/office/powerpoint/2010/main" val="3198462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A1C90E-8EE1-40F2-B10C-7E8E64F80186}"/>
              </a:ext>
            </a:extLst>
          </p:cNvPr>
          <p:cNvPicPr>
            <a:picLocks noChangeAspect="1"/>
          </p:cNvPicPr>
          <p:nvPr/>
        </p:nvPicPr>
        <p:blipFill>
          <a:blip r:embed="rId2"/>
          <a:stretch>
            <a:fillRect/>
          </a:stretch>
        </p:blipFill>
        <p:spPr>
          <a:xfrm>
            <a:off x="457200" y="1702816"/>
            <a:ext cx="11274551" cy="3758184"/>
          </a:xfrm>
          <a:prstGeom prst="rect">
            <a:avLst/>
          </a:prstGeom>
        </p:spPr>
      </p:pic>
      <p:sp>
        <p:nvSpPr>
          <p:cNvPr id="2" name="Title 1">
            <a:extLst>
              <a:ext uri="{FF2B5EF4-FFF2-40B4-BE49-F238E27FC236}">
                <a16:creationId xmlns:a16="http://schemas.microsoft.com/office/drawing/2014/main" id="{F5B0A05E-272A-44F1-81CF-3220B0291F35}"/>
              </a:ext>
            </a:extLst>
          </p:cNvPr>
          <p:cNvSpPr>
            <a:spLocks noGrp="1"/>
          </p:cNvSpPr>
          <p:nvPr>
            <p:ph type="title"/>
          </p:nvPr>
        </p:nvSpPr>
        <p:spPr/>
        <p:txBody>
          <a:bodyPr/>
          <a:lstStyle/>
          <a:p>
            <a:r>
              <a:rPr lang="en-US" dirty="0"/>
              <a:t>Land Mask Task</a:t>
            </a:r>
          </a:p>
        </p:txBody>
      </p:sp>
      <p:sp>
        <p:nvSpPr>
          <p:cNvPr id="3" name="Content Placeholder 2">
            <a:extLst>
              <a:ext uri="{FF2B5EF4-FFF2-40B4-BE49-F238E27FC236}">
                <a16:creationId xmlns:a16="http://schemas.microsoft.com/office/drawing/2014/main" id="{DF5C72C6-AF1E-40F6-ADCA-8E20664263D2}"/>
              </a:ext>
            </a:extLst>
          </p:cNvPr>
          <p:cNvSpPr>
            <a:spLocks noGrp="1"/>
          </p:cNvSpPr>
          <p:nvPr>
            <p:ph idx="1"/>
          </p:nvPr>
        </p:nvSpPr>
        <p:spPr/>
        <p:txBody>
          <a:bodyPr/>
          <a:lstStyle/>
          <a:p>
            <a:r>
              <a:rPr lang="en-US" dirty="0"/>
              <a:t>7. Select product and download</a:t>
            </a:r>
          </a:p>
        </p:txBody>
      </p:sp>
      <p:sp>
        <p:nvSpPr>
          <p:cNvPr id="7" name="TextBox 6">
            <a:extLst>
              <a:ext uri="{FF2B5EF4-FFF2-40B4-BE49-F238E27FC236}">
                <a16:creationId xmlns:a16="http://schemas.microsoft.com/office/drawing/2014/main" id="{320B356B-66FC-458D-8489-127E982C43A5}"/>
              </a:ext>
            </a:extLst>
          </p:cNvPr>
          <p:cNvSpPr txBox="1"/>
          <p:nvPr/>
        </p:nvSpPr>
        <p:spPr>
          <a:xfrm>
            <a:off x="2456872" y="5203560"/>
            <a:ext cx="2372444" cy="276999"/>
          </a:xfrm>
          <a:prstGeom prst="rect">
            <a:avLst/>
          </a:prstGeom>
          <a:noFill/>
          <a:ln>
            <a:solidFill>
              <a:srgbClr val="FF000A"/>
            </a:solidFill>
          </a:ln>
        </p:spPr>
        <p:txBody>
          <a:bodyPr wrap="none" lIns="0" tIns="0" rIns="0" bIns="0" rtlCol="0">
            <a:spAutoFit/>
          </a:bodyPr>
          <a:lstStyle/>
          <a:p>
            <a:pPr algn="l">
              <a:lnSpc>
                <a:spcPct val="100000"/>
              </a:lnSpc>
              <a:spcBef>
                <a:spcPts val="900"/>
              </a:spcBef>
              <a:buSzPct val="100000"/>
            </a:pPr>
            <a:r>
              <a:rPr lang="en-US" sz="1800" dirty="0"/>
              <a:t>Click here to Download</a:t>
            </a:r>
          </a:p>
        </p:txBody>
      </p:sp>
      <p:cxnSp>
        <p:nvCxnSpPr>
          <p:cNvPr id="9" name="Straight Arrow Connector 8">
            <a:extLst>
              <a:ext uri="{FF2B5EF4-FFF2-40B4-BE49-F238E27FC236}">
                <a16:creationId xmlns:a16="http://schemas.microsoft.com/office/drawing/2014/main" id="{1DA61AAC-1D36-4F97-A75B-166F5FF2E53E}"/>
              </a:ext>
            </a:extLst>
          </p:cNvPr>
          <p:cNvCxnSpPr>
            <a:cxnSpLocks/>
            <a:stCxn id="7" idx="0"/>
          </p:cNvCxnSpPr>
          <p:nvPr/>
        </p:nvCxnSpPr>
        <p:spPr>
          <a:xfrm flipH="1" flipV="1">
            <a:off x="3063240" y="4498848"/>
            <a:ext cx="579854" cy="704712"/>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3929426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E506-BD87-4929-906E-354977AD4E8E}"/>
              </a:ext>
            </a:extLst>
          </p:cNvPr>
          <p:cNvSpPr>
            <a:spLocks noGrp="1"/>
          </p:cNvSpPr>
          <p:nvPr>
            <p:ph type="title"/>
          </p:nvPr>
        </p:nvSpPr>
        <p:spPr/>
        <p:txBody>
          <a:bodyPr/>
          <a:lstStyle/>
          <a:p>
            <a:r>
              <a:rPr lang="en-US" dirty="0"/>
              <a:t>Land Mask Task</a:t>
            </a:r>
          </a:p>
        </p:txBody>
      </p:sp>
      <p:sp>
        <p:nvSpPr>
          <p:cNvPr id="3" name="Content Placeholder 2">
            <a:extLst>
              <a:ext uri="{FF2B5EF4-FFF2-40B4-BE49-F238E27FC236}">
                <a16:creationId xmlns:a16="http://schemas.microsoft.com/office/drawing/2014/main" id="{19DF7B57-608A-4784-8364-7248F23B64FF}"/>
              </a:ext>
            </a:extLst>
          </p:cNvPr>
          <p:cNvSpPr>
            <a:spLocks noGrp="1"/>
          </p:cNvSpPr>
          <p:nvPr>
            <p:ph idx="1"/>
          </p:nvPr>
        </p:nvSpPr>
        <p:spPr/>
        <p:txBody>
          <a:bodyPr/>
          <a:lstStyle/>
          <a:p>
            <a:r>
              <a:rPr lang="en-US" dirty="0"/>
              <a:t>8. Import into ArcGIS or ENVI for analysis</a:t>
            </a:r>
          </a:p>
        </p:txBody>
      </p:sp>
      <p:pic>
        <p:nvPicPr>
          <p:cNvPr id="7" name="Picture 6">
            <a:extLst>
              <a:ext uri="{FF2B5EF4-FFF2-40B4-BE49-F238E27FC236}">
                <a16:creationId xmlns:a16="http://schemas.microsoft.com/office/drawing/2014/main" id="{F21144B7-7C73-4983-A27C-8FF380E7CF07}"/>
              </a:ext>
            </a:extLst>
          </p:cNvPr>
          <p:cNvPicPr>
            <a:picLocks noChangeAspect="1"/>
          </p:cNvPicPr>
          <p:nvPr/>
        </p:nvPicPr>
        <p:blipFill>
          <a:blip r:embed="rId2"/>
          <a:stretch>
            <a:fillRect/>
          </a:stretch>
        </p:blipFill>
        <p:spPr>
          <a:xfrm>
            <a:off x="1810512" y="1549252"/>
            <a:ext cx="7790688" cy="4935643"/>
          </a:xfrm>
          <a:prstGeom prst="rect">
            <a:avLst/>
          </a:prstGeom>
        </p:spPr>
      </p:pic>
    </p:spTree>
    <p:extLst>
      <p:ext uri="{BB962C8B-B14F-4D97-AF65-F5344CB8AC3E}">
        <p14:creationId xmlns:p14="http://schemas.microsoft.com/office/powerpoint/2010/main" val="2694770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9BA73-7AF4-4693-9A95-5AD91B2F48A1}"/>
              </a:ext>
            </a:extLst>
          </p:cNvPr>
          <p:cNvSpPr>
            <a:spLocks noGrp="1"/>
          </p:cNvSpPr>
          <p:nvPr>
            <p:ph type="title"/>
          </p:nvPr>
        </p:nvSpPr>
        <p:spPr/>
        <p:txBody>
          <a:bodyPr/>
          <a:lstStyle/>
          <a:p>
            <a:r>
              <a:rPr lang="en-US" dirty="0"/>
              <a:t>Minimum Noise Fraction (MNF) Transform Task</a:t>
            </a:r>
          </a:p>
        </p:txBody>
      </p:sp>
      <p:sp>
        <p:nvSpPr>
          <p:cNvPr id="8" name="Content Placeholder 7">
            <a:extLst>
              <a:ext uri="{FF2B5EF4-FFF2-40B4-BE49-F238E27FC236}">
                <a16:creationId xmlns:a16="http://schemas.microsoft.com/office/drawing/2014/main" id="{37894527-8D5D-4A3A-BD04-2E84E4C88FCA}"/>
              </a:ext>
            </a:extLst>
          </p:cNvPr>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Description: </a:t>
            </a:r>
            <a:r>
              <a:rPr lang="en-US" b="0" dirty="0"/>
              <a:t>The MNF Transform task </a:t>
            </a: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mn-cs"/>
              </a:rPr>
              <a:t>produces a product that can be used to reduce noise and computational intensity of subsequent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prstClr val="black"/>
              </a:solidFill>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ea typeface="Calibri" panose="020F0502020204030204" pitchFamily="34" charset="0"/>
                <a:cs typeface="+mn-cs"/>
              </a:rPr>
              <a:t>More information on MNF Transform can be found in the ENVI documentation at the following 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sng" strike="noStrike" kern="1200" cap="none" spc="0" normalizeH="0" baseline="0" noProof="0" dirty="0">
                <a:ln>
                  <a:noFill/>
                </a:ln>
                <a:solidFill>
                  <a:srgbClr val="0563C1"/>
                </a:solidFill>
                <a:effectLst/>
                <a:uLnTx/>
                <a:uFillTx/>
                <a:ea typeface="Calibri" panose="020F0502020204030204" pitchFamily="34" charset="0"/>
                <a:cs typeface="+mn-cs"/>
                <a:hlinkClick r:id="rId2"/>
              </a:rPr>
              <a:t>https://www.l3harrisgeospatial.com/docs/minimumnoisefractiontransform.html</a:t>
            </a:r>
            <a:endParaRPr kumimoji="0" lang="en-US" b="0" i="0" u="none" strike="noStrike" kern="1200" cap="none" spc="0" normalizeH="0" baseline="0" noProof="0" dirty="0">
              <a:ln>
                <a:noFill/>
              </a:ln>
              <a:solidFill>
                <a:prstClr val="black"/>
              </a:solidFill>
              <a:effectLst/>
              <a:uLnTx/>
              <a:uFillTx/>
              <a:ea typeface="Calibri" panose="020F0502020204030204" pitchFamily="34" charset="0"/>
              <a:cs typeface="+mn-cs"/>
            </a:endParaRPr>
          </a:p>
          <a:p>
            <a:r>
              <a:rPr lang="en-US" dirty="0"/>
              <a:t>Image Used: </a:t>
            </a:r>
            <a:r>
              <a:rPr lang="en-US" b="0" dirty="0" err="1"/>
              <a:t>qb_boulder_msi</a:t>
            </a:r>
            <a:endParaRPr lang="en-US" b="0" dirty="0"/>
          </a:p>
          <a:p>
            <a:r>
              <a:rPr lang="en-US" dirty="0"/>
              <a:t>Output Type: </a:t>
            </a:r>
            <a:r>
              <a:rPr lang="en-US" b="0" dirty="0"/>
              <a:t>Image file</a:t>
            </a:r>
          </a:p>
        </p:txBody>
      </p:sp>
    </p:spTree>
    <p:extLst>
      <p:ext uri="{BB962C8B-B14F-4D97-AF65-F5344CB8AC3E}">
        <p14:creationId xmlns:p14="http://schemas.microsoft.com/office/powerpoint/2010/main" val="4017007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02D-6F2A-4716-81DE-1F2EF5753189}"/>
              </a:ext>
            </a:extLst>
          </p:cNvPr>
          <p:cNvSpPr>
            <a:spLocks noGrp="1"/>
          </p:cNvSpPr>
          <p:nvPr>
            <p:ph type="title"/>
          </p:nvPr>
        </p:nvSpPr>
        <p:spPr/>
        <p:txBody>
          <a:bodyPr/>
          <a:lstStyle/>
          <a:p>
            <a:r>
              <a:rPr lang="en-US" dirty="0"/>
              <a:t>Minimum Noise Fraction (MNF) Transform Task</a:t>
            </a:r>
          </a:p>
        </p:txBody>
      </p:sp>
      <p:sp>
        <p:nvSpPr>
          <p:cNvPr id="3" name="Content Placeholder 2">
            <a:extLst>
              <a:ext uri="{FF2B5EF4-FFF2-40B4-BE49-F238E27FC236}">
                <a16:creationId xmlns:a16="http://schemas.microsoft.com/office/drawing/2014/main" id="{8C5A0B88-41A5-49EF-A96B-D9EC49AA5AA8}"/>
              </a:ext>
            </a:extLst>
          </p:cNvPr>
          <p:cNvSpPr>
            <a:spLocks noGrp="1"/>
          </p:cNvSpPr>
          <p:nvPr>
            <p:ph idx="1"/>
          </p:nvPr>
        </p:nvSpPr>
        <p:spPr>
          <a:xfrm>
            <a:off x="457200" y="1235077"/>
            <a:ext cx="6784848" cy="1453260"/>
          </a:xfrm>
        </p:spPr>
        <p:txBody>
          <a:bodyPr/>
          <a:lstStyle/>
          <a:p>
            <a:pPr marL="342900" indent="-342900">
              <a:buAutoNum type="arabicPeriod"/>
            </a:pPr>
            <a:r>
              <a:rPr lang="en-US" dirty="0"/>
              <a:t>Select Image</a:t>
            </a:r>
          </a:p>
          <a:p>
            <a:pPr marL="342900" indent="-342900">
              <a:buAutoNum type="arabicPeriod"/>
            </a:pPr>
            <a:r>
              <a:rPr lang="en-US" dirty="0"/>
              <a:t>Click on the Wrench icon        to open the list of ENVI Tasks</a:t>
            </a:r>
          </a:p>
          <a:p>
            <a:pPr marL="342900" indent="-342900">
              <a:buAutoNum type="arabicPeriod"/>
            </a:pPr>
            <a:r>
              <a:rPr lang="en-US" dirty="0"/>
              <a:t>Select “MNF Transform” </a:t>
            </a:r>
          </a:p>
        </p:txBody>
      </p:sp>
      <p:pic>
        <p:nvPicPr>
          <p:cNvPr id="6" name="Picture 5">
            <a:extLst>
              <a:ext uri="{FF2B5EF4-FFF2-40B4-BE49-F238E27FC236}">
                <a16:creationId xmlns:a16="http://schemas.microsoft.com/office/drawing/2014/main" id="{C90CC52D-FD60-4DA5-9D2E-188FF9482ECA}"/>
              </a:ext>
            </a:extLst>
          </p:cNvPr>
          <p:cNvPicPr>
            <a:picLocks noChangeAspect="1"/>
          </p:cNvPicPr>
          <p:nvPr/>
        </p:nvPicPr>
        <p:blipFill>
          <a:blip r:embed="rId2"/>
          <a:stretch>
            <a:fillRect/>
          </a:stretch>
        </p:blipFill>
        <p:spPr>
          <a:xfrm>
            <a:off x="3282292" y="1617516"/>
            <a:ext cx="323895" cy="276264"/>
          </a:xfrm>
          <a:prstGeom prst="rect">
            <a:avLst/>
          </a:prstGeom>
        </p:spPr>
      </p:pic>
      <p:pic>
        <p:nvPicPr>
          <p:cNvPr id="8" name="Picture 7">
            <a:extLst>
              <a:ext uri="{FF2B5EF4-FFF2-40B4-BE49-F238E27FC236}">
                <a16:creationId xmlns:a16="http://schemas.microsoft.com/office/drawing/2014/main" id="{92B97B2C-7CFB-4B4A-8B35-F7B63FDA9FF9}"/>
              </a:ext>
            </a:extLst>
          </p:cNvPr>
          <p:cNvPicPr>
            <a:picLocks noChangeAspect="1"/>
          </p:cNvPicPr>
          <p:nvPr/>
        </p:nvPicPr>
        <p:blipFill>
          <a:blip r:embed="rId3"/>
          <a:stretch>
            <a:fillRect/>
          </a:stretch>
        </p:blipFill>
        <p:spPr>
          <a:xfrm>
            <a:off x="5029200" y="1042416"/>
            <a:ext cx="6181867" cy="5289823"/>
          </a:xfrm>
          <a:prstGeom prst="rect">
            <a:avLst/>
          </a:prstGeom>
        </p:spPr>
      </p:pic>
      <p:sp>
        <p:nvSpPr>
          <p:cNvPr id="9" name="Rectangle 8">
            <a:extLst>
              <a:ext uri="{FF2B5EF4-FFF2-40B4-BE49-F238E27FC236}">
                <a16:creationId xmlns:a16="http://schemas.microsoft.com/office/drawing/2014/main" id="{203CA3A7-829B-4D83-A69C-5590117479F3}"/>
              </a:ext>
            </a:extLst>
          </p:cNvPr>
          <p:cNvSpPr/>
          <p:nvPr/>
        </p:nvSpPr>
        <p:spPr>
          <a:xfrm>
            <a:off x="5138928" y="3877056"/>
            <a:ext cx="5943600" cy="430740"/>
          </a:xfrm>
          <a:prstGeom prst="rect">
            <a:avLst/>
          </a:prstGeom>
          <a:noFill/>
          <a:ln w="19050">
            <a:solidFill>
              <a:srgbClr val="FF000A"/>
            </a:solidFill>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1037235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D2830-5F62-4200-B743-2BD76462D967}"/>
              </a:ext>
            </a:extLst>
          </p:cNvPr>
          <p:cNvSpPr>
            <a:spLocks noGrp="1"/>
          </p:cNvSpPr>
          <p:nvPr>
            <p:ph type="title"/>
          </p:nvPr>
        </p:nvSpPr>
        <p:spPr/>
        <p:txBody>
          <a:bodyPr/>
          <a:lstStyle/>
          <a:p>
            <a:r>
              <a:rPr lang="en-US" dirty="0"/>
              <a:t>Minimum Noise Fraction (MNF) Transform Task</a:t>
            </a:r>
          </a:p>
        </p:txBody>
      </p:sp>
      <p:pic>
        <p:nvPicPr>
          <p:cNvPr id="6" name="Content Placeholder 5">
            <a:extLst>
              <a:ext uri="{FF2B5EF4-FFF2-40B4-BE49-F238E27FC236}">
                <a16:creationId xmlns:a16="http://schemas.microsoft.com/office/drawing/2014/main" id="{02D25585-B1CE-491C-B02E-D48A1FC0BBDB}"/>
              </a:ext>
            </a:extLst>
          </p:cNvPr>
          <p:cNvPicPr>
            <a:picLocks noGrp="1" noChangeAspect="1"/>
          </p:cNvPicPr>
          <p:nvPr>
            <p:ph idx="1"/>
          </p:nvPr>
        </p:nvPicPr>
        <p:blipFill>
          <a:blip r:embed="rId2"/>
          <a:stretch>
            <a:fillRect/>
          </a:stretch>
        </p:blipFill>
        <p:spPr>
          <a:xfrm>
            <a:off x="1355063" y="1332379"/>
            <a:ext cx="9478698" cy="4696480"/>
          </a:xfrm>
        </p:spPr>
      </p:pic>
      <p:sp>
        <p:nvSpPr>
          <p:cNvPr id="7" name="TextBox 6">
            <a:extLst>
              <a:ext uri="{FF2B5EF4-FFF2-40B4-BE49-F238E27FC236}">
                <a16:creationId xmlns:a16="http://schemas.microsoft.com/office/drawing/2014/main" id="{81D787EE-C12D-458F-B30E-A0DC9251E898}"/>
              </a:ext>
            </a:extLst>
          </p:cNvPr>
          <p:cNvSpPr txBox="1"/>
          <p:nvPr/>
        </p:nvSpPr>
        <p:spPr>
          <a:xfrm>
            <a:off x="1197864" y="2925458"/>
            <a:ext cx="3280945" cy="276999"/>
          </a:xfrm>
          <a:prstGeom prst="rect">
            <a:avLst/>
          </a:prstGeom>
          <a:noFill/>
          <a:ln>
            <a:solidFill>
              <a:schemeClr val="tx2"/>
            </a:solidFill>
          </a:ln>
        </p:spPr>
        <p:txBody>
          <a:bodyPr wrap="square" lIns="0" tIns="0" rIns="0" bIns="0" rtlCol="0">
            <a:spAutoFit/>
          </a:bodyPr>
          <a:lstStyle/>
          <a:p>
            <a:pPr algn="ctr">
              <a:lnSpc>
                <a:spcPct val="100000"/>
              </a:lnSpc>
              <a:spcBef>
                <a:spcPts val="900"/>
              </a:spcBef>
              <a:buSzPct val="100000"/>
            </a:pPr>
            <a:r>
              <a:rPr lang="en-US" sz="1800" dirty="0"/>
              <a:t>No Image Parameters Required</a:t>
            </a:r>
          </a:p>
        </p:txBody>
      </p:sp>
      <p:sp>
        <p:nvSpPr>
          <p:cNvPr id="8" name="Content Placeholder 2">
            <a:extLst>
              <a:ext uri="{FF2B5EF4-FFF2-40B4-BE49-F238E27FC236}">
                <a16:creationId xmlns:a16="http://schemas.microsoft.com/office/drawing/2014/main" id="{7B3BD23D-60A0-432A-9671-EEAB3B2BA114}"/>
              </a:ext>
            </a:extLst>
          </p:cNvPr>
          <p:cNvSpPr txBox="1">
            <a:spLocks/>
          </p:cNvSpPr>
          <p:nvPr/>
        </p:nvSpPr>
        <p:spPr>
          <a:xfrm>
            <a:off x="457200" y="1122516"/>
            <a:ext cx="8558784" cy="358812"/>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4. Add any input parameters and submit. </a:t>
            </a:r>
          </a:p>
        </p:txBody>
      </p:sp>
      <p:sp>
        <p:nvSpPr>
          <p:cNvPr id="9" name="TextBox 8">
            <a:extLst>
              <a:ext uri="{FF2B5EF4-FFF2-40B4-BE49-F238E27FC236}">
                <a16:creationId xmlns:a16="http://schemas.microsoft.com/office/drawing/2014/main" id="{86EAA99B-CC2D-4C1C-948F-6064DD1D6A65}"/>
              </a:ext>
            </a:extLst>
          </p:cNvPr>
          <p:cNvSpPr txBox="1"/>
          <p:nvPr/>
        </p:nvSpPr>
        <p:spPr>
          <a:xfrm>
            <a:off x="6094412" y="5695935"/>
            <a:ext cx="2167260" cy="276999"/>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Click “Submit” Button</a:t>
            </a:r>
            <a:endParaRPr lang="en-US" sz="1800" dirty="0"/>
          </a:p>
        </p:txBody>
      </p:sp>
      <p:cxnSp>
        <p:nvCxnSpPr>
          <p:cNvPr id="10" name="Straight Arrow Connector 9">
            <a:extLst>
              <a:ext uri="{FF2B5EF4-FFF2-40B4-BE49-F238E27FC236}">
                <a16:creationId xmlns:a16="http://schemas.microsoft.com/office/drawing/2014/main" id="{3A6AA501-DDF0-4A73-86CD-F2826CED1F65}"/>
              </a:ext>
            </a:extLst>
          </p:cNvPr>
          <p:cNvCxnSpPr/>
          <p:nvPr/>
        </p:nvCxnSpPr>
        <p:spPr>
          <a:xfrm>
            <a:off x="8293608" y="5824728"/>
            <a:ext cx="859536" cy="0"/>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2155572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87CB-52E9-4C75-9914-8AC8C95E67DB}"/>
              </a:ext>
            </a:extLst>
          </p:cNvPr>
          <p:cNvSpPr>
            <a:spLocks noGrp="1"/>
          </p:cNvSpPr>
          <p:nvPr>
            <p:ph type="title"/>
          </p:nvPr>
        </p:nvSpPr>
        <p:spPr/>
        <p:txBody>
          <a:bodyPr/>
          <a:lstStyle/>
          <a:p>
            <a:r>
              <a:rPr lang="en-US" dirty="0"/>
              <a:t>Minimum Noise Fraction (MNF) Transform Task</a:t>
            </a:r>
          </a:p>
        </p:txBody>
      </p:sp>
      <p:sp>
        <p:nvSpPr>
          <p:cNvPr id="7" name="Content Placeholder 2">
            <a:extLst>
              <a:ext uri="{FF2B5EF4-FFF2-40B4-BE49-F238E27FC236}">
                <a16:creationId xmlns:a16="http://schemas.microsoft.com/office/drawing/2014/main" id="{94D48613-EF36-400B-9626-888979068B13}"/>
              </a:ext>
            </a:extLst>
          </p:cNvPr>
          <p:cNvSpPr txBox="1">
            <a:spLocks noGrp="1"/>
          </p:cNvSpPr>
          <p:nvPr>
            <p:ph idx="1"/>
          </p:nvPr>
        </p:nvSpPr>
        <p:spPr>
          <a:xfrm>
            <a:off x="457200" y="1326515"/>
            <a:ext cx="11274425" cy="328549"/>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5. Check status on “Jobs” page.</a:t>
            </a:r>
          </a:p>
        </p:txBody>
      </p:sp>
      <p:sp>
        <p:nvSpPr>
          <p:cNvPr id="6" name="TextBox 5">
            <a:extLst>
              <a:ext uri="{FF2B5EF4-FFF2-40B4-BE49-F238E27FC236}">
                <a16:creationId xmlns:a16="http://schemas.microsoft.com/office/drawing/2014/main" id="{B1B70C5E-B046-4FF3-A615-27FBEF0A101B}"/>
              </a:ext>
            </a:extLst>
          </p:cNvPr>
          <p:cNvSpPr txBox="1"/>
          <p:nvPr/>
        </p:nvSpPr>
        <p:spPr>
          <a:xfrm>
            <a:off x="6492332" y="5044010"/>
            <a:ext cx="4058803" cy="607859"/>
          </a:xfrm>
          <a:prstGeom prst="rect">
            <a:avLst/>
          </a:prstGeom>
          <a:noFill/>
          <a:ln>
            <a:solidFill>
              <a:srgbClr val="FF000A"/>
            </a:solidFill>
          </a:ln>
        </p:spPr>
        <p:txBody>
          <a:bodyPr wrap="none" lIns="0" tIns="0" rIns="0" bIns="0" rtlCol="0">
            <a:spAutoFit/>
          </a:bodyPr>
          <a:lstStyle/>
          <a:p>
            <a:pPr algn="ctr">
              <a:lnSpc>
                <a:spcPct val="100000"/>
              </a:lnSpc>
              <a:spcBef>
                <a:spcPts val="900"/>
              </a:spcBef>
              <a:buSzPct val="100000"/>
            </a:pPr>
            <a:r>
              <a:rPr lang="en-US" sz="1600" dirty="0"/>
              <a:t>When Status shows “SUCCESS” go back to </a:t>
            </a:r>
          </a:p>
          <a:p>
            <a:pPr algn="ctr">
              <a:lnSpc>
                <a:spcPct val="100000"/>
              </a:lnSpc>
              <a:spcBef>
                <a:spcPts val="900"/>
              </a:spcBef>
              <a:buSzPct val="100000"/>
            </a:pPr>
            <a:r>
              <a:rPr lang="en-US" sz="1600" dirty="0"/>
              <a:t>main Search page to find the product.</a:t>
            </a:r>
          </a:p>
        </p:txBody>
      </p:sp>
      <p:cxnSp>
        <p:nvCxnSpPr>
          <p:cNvPr id="9" name="Straight Arrow Connector 8">
            <a:extLst>
              <a:ext uri="{FF2B5EF4-FFF2-40B4-BE49-F238E27FC236}">
                <a16:creationId xmlns:a16="http://schemas.microsoft.com/office/drawing/2014/main" id="{C994E135-406F-4BF1-A549-51889C048F5E}"/>
              </a:ext>
            </a:extLst>
          </p:cNvPr>
          <p:cNvCxnSpPr>
            <a:cxnSpLocks/>
          </p:cNvCxnSpPr>
          <p:nvPr/>
        </p:nvCxnSpPr>
        <p:spPr>
          <a:xfrm flipV="1">
            <a:off x="9956800" y="4256276"/>
            <a:ext cx="1126836" cy="787734"/>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pic>
        <p:nvPicPr>
          <p:cNvPr id="5" name="Picture 4">
            <a:extLst>
              <a:ext uri="{FF2B5EF4-FFF2-40B4-BE49-F238E27FC236}">
                <a16:creationId xmlns:a16="http://schemas.microsoft.com/office/drawing/2014/main" id="{15BA2F05-8DF1-4958-B8EA-5612DAB4E6A9}"/>
              </a:ext>
            </a:extLst>
          </p:cNvPr>
          <p:cNvPicPr>
            <a:picLocks noChangeAspect="1"/>
          </p:cNvPicPr>
          <p:nvPr/>
        </p:nvPicPr>
        <p:blipFill>
          <a:blip r:embed="rId2"/>
          <a:stretch>
            <a:fillRect/>
          </a:stretch>
        </p:blipFill>
        <p:spPr>
          <a:xfrm>
            <a:off x="457200" y="2512226"/>
            <a:ext cx="11274425" cy="1695554"/>
          </a:xfrm>
          <a:prstGeom prst="rect">
            <a:avLst/>
          </a:prstGeom>
        </p:spPr>
      </p:pic>
    </p:spTree>
    <p:extLst>
      <p:ext uri="{BB962C8B-B14F-4D97-AF65-F5344CB8AC3E}">
        <p14:creationId xmlns:p14="http://schemas.microsoft.com/office/powerpoint/2010/main" val="768040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5C28-F15E-4FF2-9AC2-3E155C79C89F}"/>
              </a:ext>
            </a:extLst>
          </p:cNvPr>
          <p:cNvSpPr>
            <a:spLocks noGrp="1"/>
          </p:cNvSpPr>
          <p:nvPr>
            <p:ph type="title"/>
          </p:nvPr>
        </p:nvSpPr>
        <p:spPr/>
        <p:txBody>
          <a:bodyPr/>
          <a:lstStyle/>
          <a:p>
            <a:r>
              <a:rPr lang="en-US" dirty="0"/>
              <a:t>Minimum Noise Fraction (MNF) Transform Task</a:t>
            </a:r>
          </a:p>
        </p:txBody>
      </p:sp>
      <p:sp>
        <p:nvSpPr>
          <p:cNvPr id="3" name="Content Placeholder 2">
            <a:extLst>
              <a:ext uri="{FF2B5EF4-FFF2-40B4-BE49-F238E27FC236}">
                <a16:creationId xmlns:a16="http://schemas.microsoft.com/office/drawing/2014/main" id="{DDF248DD-7EBE-4C97-A697-44C560CD0D48}"/>
              </a:ext>
            </a:extLst>
          </p:cNvPr>
          <p:cNvSpPr>
            <a:spLocks noGrp="1"/>
          </p:cNvSpPr>
          <p:nvPr>
            <p:ph idx="1"/>
          </p:nvPr>
        </p:nvSpPr>
        <p:spPr/>
        <p:txBody>
          <a:bodyPr/>
          <a:lstStyle/>
          <a:p>
            <a:r>
              <a:rPr lang="en-US" dirty="0"/>
              <a:t>6. Search for output in search page</a:t>
            </a:r>
          </a:p>
          <a:p>
            <a:endParaRPr lang="en-US" dirty="0"/>
          </a:p>
        </p:txBody>
      </p:sp>
      <p:pic>
        <p:nvPicPr>
          <p:cNvPr id="6" name="Picture 5">
            <a:extLst>
              <a:ext uri="{FF2B5EF4-FFF2-40B4-BE49-F238E27FC236}">
                <a16:creationId xmlns:a16="http://schemas.microsoft.com/office/drawing/2014/main" id="{716A5206-CE46-4B7A-A218-E4213702390B}"/>
              </a:ext>
            </a:extLst>
          </p:cNvPr>
          <p:cNvPicPr>
            <a:picLocks noChangeAspect="1"/>
          </p:cNvPicPr>
          <p:nvPr/>
        </p:nvPicPr>
        <p:blipFill>
          <a:blip r:embed="rId2"/>
          <a:stretch>
            <a:fillRect/>
          </a:stretch>
        </p:blipFill>
        <p:spPr>
          <a:xfrm>
            <a:off x="1592171" y="1602509"/>
            <a:ext cx="9004610" cy="4830038"/>
          </a:xfrm>
          <a:prstGeom prst="rect">
            <a:avLst/>
          </a:prstGeom>
        </p:spPr>
      </p:pic>
    </p:spTree>
    <p:extLst>
      <p:ext uri="{BB962C8B-B14F-4D97-AF65-F5344CB8AC3E}">
        <p14:creationId xmlns:p14="http://schemas.microsoft.com/office/powerpoint/2010/main" val="191051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4D72-7A37-404E-BD38-34E2A4381591}"/>
              </a:ext>
            </a:extLst>
          </p:cNvPr>
          <p:cNvSpPr>
            <a:spLocks noGrp="1"/>
          </p:cNvSpPr>
          <p:nvPr>
            <p:ph type="title"/>
          </p:nvPr>
        </p:nvSpPr>
        <p:spPr/>
        <p:txBody>
          <a:bodyPr/>
          <a:lstStyle/>
          <a:p>
            <a:r>
              <a:rPr lang="en-US" dirty="0"/>
              <a:t>Anomaly Detection Task</a:t>
            </a:r>
          </a:p>
        </p:txBody>
      </p:sp>
      <p:pic>
        <p:nvPicPr>
          <p:cNvPr id="8" name="Content Placeholder 7">
            <a:extLst>
              <a:ext uri="{FF2B5EF4-FFF2-40B4-BE49-F238E27FC236}">
                <a16:creationId xmlns:a16="http://schemas.microsoft.com/office/drawing/2014/main" id="{F440BB47-1A8E-4E7D-83CE-5AAAAE172D59}"/>
              </a:ext>
            </a:extLst>
          </p:cNvPr>
          <p:cNvPicPr>
            <a:picLocks noGrp="1" noChangeAspect="1"/>
          </p:cNvPicPr>
          <p:nvPr>
            <p:ph idx="1"/>
          </p:nvPr>
        </p:nvPicPr>
        <p:blipFill>
          <a:blip r:embed="rId2"/>
          <a:stretch>
            <a:fillRect/>
          </a:stretch>
        </p:blipFill>
        <p:spPr>
          <a:xfrm>
            <a:off x="1364590" y="1337142"/>
            <a:ext cx="9459645" cy="4686954"/>
          </a:xfrm>
        </p:spPr>
      </p:pic>
      <p:sp>
        <p:nvSpPr>
          <p:cNvPr id="9" name="TextBox 8">
            <a:extLst>
              <a:ext uri="{FF2B5EF4-FFF2-40B4-BE49-F238E27FC236}">
                <a16:creationId xmlns:a16="http://schemas.microsoft.com/office/drawing/2014/main" id="{88B709CA-95F4-4310-A4C0-FBF1509829EB}"/>
              </a:ext>
            </a:extLst>
          </p:cNvPr>
          <p:cNvSpPr txBox="1"/>
          <p:nvPr/>
        </p:nvSpPr>
        <p:spPr>
          <a:xfrm>
            <a:off x="1272515" y="4608576"/>
            <a:ext cx="4821897" cy="669414"/>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Be sure to check the </a:t>
            </a:r>
          </a:p>
          <a:p>
            <a:pPr algn="ctr">
              <a:lnSpc>
                <a:spcPct val="100000"/>
              </a:lnSpc>
              <a:spcBef>
                <a:spcPts val="900"/>
              </a:spcBef>
              <a:buSzPct val="100000"/>
            </a:pPr>
            <a:r>
              <a:rPr lang="en-US" sz="1800" dirty="0"/>
              <a:t>Generate Vector Output box to create shapefile</a:t>
            </a:r>
          </a:p>
        </p:txBody>
      </p:sp>
      <p:cxnSp>
        <p:nvCxnSpPr>
          <p:cNvPr id="11" name="Straight Arrow Connector 10">
            <a:extLst>
              <a:ext uri="{FF2B5EF4-FFF2-40B4-BE49-F238E27FC236}">
                <a16:creationId xmlns:a16="http://schemas.microsoft.com/office/drawing/2014/main" id="{A5DE426E-4BF2-4424-AF31-7A9A9F5C1795}"/>
              </a:ext>
            </a:extLst>
          </p:cNvPr>
          <p:cNvCxnSpPr/>
          <p:nvPr/>
        </p:nvCxnSpPr>
        <p:spPr>
          <a:xfrm flipV="1">
            <a:off x="4279392" y="3913632"/>
            <a:ext cx="192024" cy="694944"/>
          </a:xfrm>
          <a:prstGeom prst="straightConnector1">
            <a:avLst/>
          </a:prstGeom>
          <a:ln w="38100" cap="sq">
            <a:tailEnd type="triangle"/>
          </a:ln>
        </p:spPr>
        <p:style>
          <a:lnRef idx="1">
            <a:schemeClr val="accent1"/>
          </a:lnRef>
          <a:fillRef idx="0">
            <a:schemeClr val="accent1"/>
          </a:fillRef>
          <a:effectRef idx="0">
            <a:srgbClr val="000000"/>
          </a:effectRef>
          <a:fontRef idx="minor">
            <a:schemeClr val="lt2"/>
          </a:fontRef>
        </p:style>
      </p:cxnSp>
      <p:sp>
        <p:nvSpPr>
          <p:cNvPr id="12" name="Content Placeholder 2">
            <a:extLst>
              <a:ext uri="{FF2B5EF4-FFF2-40B4-BE49-F238E27FC236}">
                <a16:creationId xmlns:a16="http://schemas.microsoft.com/office/drawing/2014/main" id="{BA28BD11-27DA-4B4A-A2B7-8F913267A560}"/>
              </a:ext>
            </a:extLst>
          </p:cNvPr>
          <p:cNvSpPr txBox="1">
            <a:spLocks/>
          </p:cNvSpPr>
          <p:nvPr/>
        </p:nvSpPr>
        <p:spPr>
          <a:xfrm>
            <a:off x="457200" y="1122516"/>
            <a:ext cx="8558784" cy="358812"/>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4. Add any input parameters and submit. </a:t>
            </a:r>
          </a:p>
        </p:txBody>
      </p:sp>
      <p:sp>
        <p:nvSpPr>
          <p:cNvPr id="13" name="TextBox 12">
            <a:extLst>
              <a:ext uri="{FF2B5EF4-FFF2-40B4-BE49-F238E27FC236}">
                <a16:creationId xmlns:a16="http://schemas.microsoft.com/office/drawing/2014/main" id="{3F6B84E4-43F6-4765-B906-F8478F3DEADB}"/>
              </a:ext>
            </a:extLst>
          </p:cNvPr>
          <p:cNvSpPr txBox="1"/>
          <p:nvPr/>
        </p:nvSpPr>
        <p:spPr>
          <a:xfrm>
            <a:off x="6094412" y="5695935"/>
            <a:ext cx="2167260" cy="276999"/>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Click “Submit” Button</a:t>
            </a:r>
            <a:endParaRPr lang="en-US" sz="1800" dirty="0"/>
          </a:p>
        </p:txBody>
      </p:sp>
      <p:cxnSp>
        <p:nvCxnSpPr>
          <p:cNvPr id="15" name="Straight Arrow Connector 14">
            <a:extLst>
              <a:ext uri="{FF2B5EF4-FFF2-40B4-BE49-F238E27FC236}">
                <a16:creationId xmlns:a16="http://schemas.microsoft.com/office/drawing/2014/main" id="{80CD1851-F81D-4405-81BB-A52107C9BFE8}"/>
              </a:ext>
            </a:extLst>
          </p:cNvPr>
          <p:cNvCxnSpPr/>
          <p:nvPr/>
        </p:nvCxnSpPr>
        <p:spPr>
          <a:xfrm>
            <a:off x="8293608" y="5824728"/>
            <a:ext cx="859536" cy="0"/>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1616484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A05E-272A-44F1-81CF-3220B0291F35}"/>
              </a:ext>
            </a:extLst>
          </p:cNvPr>
          <p:cNvSpPr>
            <a:spLocks noGrp="1"/>
          </p:cNvSpPr>
          <p:nvPr>
            <p:ph type="title"/>
          </p:nvPr>
        </p:nvSpPr>
        <p:spPr/>
        <p:txBody>
          <a:bodyPr/>
          <a:lstStyle/>
          <a:p>
            <a:r>
              <a:rPr lang="en-US" dirty="0"/>
              <a:t>Minimum Noise Fraction (MNF) Transform Task</a:t>
            </a:r>
          </a:p>
        </p:txBody>
      </p:sp>
      <p:sp>
        <p:nvSpPr>
          <p:cNvPr id="3" name="Content Placeholder 2">
            <a:extLst>
              <a:ext uri="{FF2B5EF4-FFF2-40B4-BE49-F238E27FC236}">
                <a16:creationId xmlns:a16="http://schemas.microsoft.com/office/drawing/2014/main" id="{DF5C72C6-AF1E-40F6-ADCA-8E20664263D2}"/>
              </a:ext>
            </a:extLst>
          </p:cNvPr>
          <p:cNvSpPr>
            <a:spLocks noGrp="1"/>
          </p:cNvSpPr>
          <p:nvPr>
            <p:ph idx="1"/>
          </p:nvPr>
        </p:nvSpPr>
        <p:spPr/>
        <p:txBody>
          <a:bodyPr/>
          <a:lstStyle/>
          <a:p>
            <a:r>
              <a:rPr lang="en-US" dirty="0"/>
              <a:t>7. Select product and download</a:t>
            </a:r>
          </a:p>
        </p:txBody>
      </p:sp>
      <p:pic>
        <p:nvPicPr>
          <p:cNvPr id="6" name="Picture 5">
            <a:extLst>
              <a:ext uri="{FF2B5EF4-FFF2-40B4-BE49-F238E27FC236}">
                <a16:creationId xmlns:a16="http://schemas.microsoft.com/office/drawing/2014/main" id="{DB4E6FB0-B54E-45C6-AA9C-468A7EA58BBA}"/>
              </a:ext>
            </a:extLst>
          </p:cNvPr>
          <p:cNvPicPr>
            <a:picLocks noChangeAspect="1"/>
          </p:cNvPicPr>
          <p:nvPr/>
        </p:nvPicPr>
        <p:blipFill>
          <a:blip r:embed="rId2"/>
          <a:stretch>
            <a:fillRect/>
          </a:stretch>
        </p:blipFill>
        <p:spPr>
          <a:xfrm>
            <a:off x="727639" y="1560014"/>
            <a:ext cx="10733673" cy="4257923"/>
          </a:xfrm>
          <a:prstGeom prst="rect">
            <a:avLst/>
          </a:prstGeom>
        </p:spPr>
      </p:pic>
      <p:sp>
        <p:nvSpPr>
          <p:cNvPr id="10" name="TextBox 9">
            <a:extLst>
              <a:ext uri="{FF2B5EF4-FFF2-40B4-BE49-F238E27FC236}">
                <a16:creationId xmlns:a16="http://schemas.microsoft.com/office/drawing/2014/main" id="{DC0905AA-8054-4AC6-93CF-E01183FE0014}"/>
              </a:ext>
            </a:extLst>
          </p:cNvPr>
          <p:cNvSpPr txBox="1"/>
          <p:nvPr/>
        </p:nvSpPr>
        <p:spPr>
          <a:xfrm>
            <a:off x="207448" y="5858932"/>
            <a:ext cx="3244478" cy="276999"/>
          </a:xfrm>
          <a:prstGeom prst="rect">
            <a:avLst/>
          </a:prstGeom>
          <a:noFill/>
          <a:ln>
            <a:solidFill>
              <a:srgbClr val="FF000A"/>
            </a:solidFill>
          </a:ln>
        </p:spPr>
        <p:txBody>
          <a:bodyPr wrap="none" lIns="0" tIns="0" rIns="0" bIns="0" rtlCol="0">
            <a:spAutoFit/>
          </a:bodyPr>
          <a:lstStyle/>
          <a:p>
            <a:pPr algn="l">
              <a:lnSpc>
                <a:spcPct val="100000"/>
              </a:lnSpc>
              <a:spcBef>
                <a:spcPts val="900"/>
              </a:spcBef>
              <a:buSzPct val="100000"/>
            </a:pPr>
            <a:r>
              <a:rPr lang="en-US" sz="1800" dirty="0"/>
              <a:t>Download both </a:t>
            </a:r>
            <a:r>
              <a:rPr lang="en-US" sz="1800" dirty="0" err="1"/>
              <a:t>dat</a:t>
            </a:r>
            <a:r>
              <a:rPr lang="en-US" sz="1800" dirty="0"/>
              <a:t> and </a:t>
            </a:r>
            <a:r>
              <a:rPr lang="en-US" sz="1800" dirty="0" err="1"/>
              <a:t>hdr</a:t>
            </a:r>
            <a:r>
              <a:rPr lang="en-US" sz="1800" dirty="0"/>
              <a:t> files</a:t>
            </a:r>
          </a:p>
        </p:txBody>
      </p:sp>
      <p:cxnSp>
        <p:nvCxnSpPr>
          <p:cNvPr id="11" name="Straight Arrow Connector 10">
            <a:extLst>
              <a:ext uri="{FF2B5EF4-FFF2-40B4-BE49-F238E27FC236}">
                <a16:creationId xmlns:a16="http://schemas.microsoft.com/office/drawing/2014/main" id="{76B6F8A7-E541-4168-8554-CEA0466D7099}"/>
              </a:ext>
            </a:extLst>
          </p:cNvPr>
          <p:cNvCxnSpPr>
            <a:cxnSpLocks/>
          </p:cNvCxnSpPr>
          <p:nvPr/>
        </p:nvCxnSpPr>
        <p:spPr>
          <a:xfrm flipV="1">
            <a:off x="804672" y="5327952"/>
            <a:ext cx="466344" cy="520411"/>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cxnSp>
        <p:nvCxnSpPr>
          <p:cNvPr id="12" name="Straight Arrow Connector 11">
            <a:extLst>
              <a:ext uri="{FF2B5EF4-FFF2-40B4-BE49-F238E27FC236}">
                <a16:creationId xmlns:a16="http://schemas.microsoft.com/office/drawing/2014/main" id="{DAC36123-C4D4-4567-B12E-6FB2CC44DC4A}"/>
              </a:ext>
            </a:extLst>
          </p:cNvPr>
          <p:cNvCxnSpPr>
            <a:cxnSpLocks/>
          </p:cNvCxnSpPr>
          <p:nvPr/>
        </p:nvCxnSpPr>
        <p:spPr>
          <a:xfrm flipV="1">
            <a:off x="804672" y="5622925"/>
            <a:ext cx="466344" cy="225438"/>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1226162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E506-BD87-4929-906E-354977AD4E8E}"/>
              </a:ext>
            </a:extLst>
          </p:cNvPr>
          <p:cNvSpPr>
            <a:spLocks noGrp="1"/>
          </p:cNvSpPr>
          <p:nvPr>
            <p:ph type="title"/>
          </p:nvPr>
        </p:nvSpPr>
        <p:spPr/>
        <p:txBody>
          <a:bodyPr/>
          <a:lstStyle/>
          <a:p>
            <a:r>
              <a:rPr lang="en-US" dirty="0"/>
              <a:t>Minimum Noise Fraction (MNF) Transform Task</a:t>
            </a:r>
          </a:p>
        </p:txBody>
      </p:sp>
      <p:sp>
        <p:nvSpPr>
          <p:cNvPr id="3" name="Content Placeholder 2">
            <a:extLst>
              <a:ext uri="{FF2B5EF4-FFF2-40B4-BE49-F238E27FC236}">
                <a16:creationId xmlns:a16="http://schemas.microsoft.com/office/drawing/2014/main" id="{19DF7B57-608A-4784-8364-7248F23B64FF}"/>
              </a:ext>
            </a:extLst>
          </p:cNvPr>
          <p:cNvSpPr>
            <a:spLocks noGrp="1"/>
          </p:cNvSpPr>
          <p:nvPr>
            <p:ph idx="1"/>
          </p:nvPr>
        </p:nvSpPr>
        <p:spPr/>
        <p:txBody>
          <a:bodyPr/>
          <a:lstStyle/>
          <a:p>
            <a:r>
              <a:rPr lang="en-US" dirty="0"/>
              <a:t>8. Import into ArcGIS or ENVI for analysis</a:t>
            </a:r>
          </a:p>
        </p:txBody>
      </p:sp>
      <p:pic>
        <p:nvPicPr>
          <p:cNvPr id="6" name="Picture 5">
            <a:extLst>
              <a:ext uri="{FF2B5EF4-FFF2-40B4-BE49-F238E27FC236}">
                <a16:creationId xmlns:a16="http://schemas.microsoft.com/office/drawing/2014/main" id="{A86C1AAB-1F54-413C-8E4D-1C2BA2920C17}"/>
              </a:ext>
            </a:extLst>
          </p:cNvPr>
          <p:cNvPicPr>
            <a:picLocks noChangeAspect="1"/>
          </p:cNvPicPr>
          <p:nvPr/>
        </p:nvPicPr>
        <p:blipFill>
          <a:blip r:embed="rId2"/>
          <a:stretch>
            <a:fillRect/>
          </a:stretch>
        </p:blipFill>
        <p:spPr>
          <a:xfrm>
            <a:off x="2657358" y="1499725"/>
            <a:ext cx="6874235" cy="4946833"/>
          </a:xfrm>
          <a:prstGeom prst="rect">
            <a:avLst/>
          </a:prstGeom>
        </p:spPr>
      </p:pic>
    </p:spTree>
    <p:extLst>
      <p:ext uri="{BB962C8B-B14F-4D97-AF65-F5344CB8AC3E}">
        <p14:creationId xmlns:p14="http://schemas.microsoft.com/office/powerpoint/2010/main" val="120431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E74C0-1BB9-4753-A1C6-B322B2B324D4}"/>
              </a:ext>
            </a:extLst>
          </p:cNvPr>
          <p:cNvSpPr>
            <a:spLocks noGrp="1"/>
          </p:cNvSpPr>
          <p:nvPr>
            <p:ph type="title"/>
          </p:nvPr>
        </p:nvSpPr>
        <p:spPr/>
        <p:txBody>
          <a:bodyPr/>
          <a:lstStyle/>
          <a:p>
            <a:r>
              <a:rPr lang="en-US" dirty="0"/>
              <a:t>Orthorectification Task</a:t>
            </a:r>
          </a:p>
        </p:txBody>
      </p:sp>
      <p:sp>
        <p:nvSpPr>
          <p:cNvPr id="5" name="Content Placeholder 4">
            <a:extLst>
              <a:ext uri="{FF2B5EF4-FFF2-40B4-BE49-F238E27FC236}">
                <a16:creationId xmlns:a16="http://schemas.microsoft.com/office/drawing/2014/main" id="{35DF3768-2C04-436A-895E-0914974D77F9}"/>
              </a:ext>
            </a:extLst>
          </p:cNvPr>
          <p:cNvSpPr>
            <a:spLocks noGrp="1"/>
          </p:cNvSpPr>
          <p:nvPr>
            <p:ph idx="1"/>
          </p:nvPr>
        </p:nvSpPr>
        <p:spPr/>
        <p:txBody>
          <a:bodyPr/>
          <a:lstStyle/>
          <a:p>
            <a:r>
              <a:rPr lang="en-US" dirty="0"/>
              <a:t>Description: </a:t>
            </a:r>
            <a:r>
              <a:rPr lang="en-US" b="0" dirty="0"/>
              <a:t>Perform orthorectification of an image</a:t>
            </a:r>
          </a:p>
          <a:p>
            <a:r>
              <a:rPr lang="en-US" dirty="0"/>
              <a:t>Image Used: </a:t>
            </a:r>
            <a:r>
              <a:rPr lang="en-US" b="0" dirty="0"/>
              <a:t>OrbViewSubset.dat</a:t>
            </a:r>
          </a:p>
          <a:p>
            <a:r>
              <a:rPr lang="en-US" dirty="0"/>
              <a:t>Output Type: </a:t>
            </a:r>
            <a:r>
              <a:rPr lang="en-US" b="0" dirty="0"/>
              <a:t>Image File</a:t>
            </a:r>
          </a:p>
          <a:p>
            <a:endParaRPr lang="en-US" dirty="0"/>
          </a:p>
        </p:txBody>
      </p:sp>
    </p:spTree>
    <p:extLst>
      <p:ext uri="{BB962C8B-B14F-4D97-AF65-F5344CB8AC3E}">
        <p14:creationId xmlns:p14="http://schemas.microsoft.com/office/powerpoint/2010/main" val="2919257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02D-6F2A-4716-81DE-1F2EF5753189}"/>
              </a:ext>
            </a:extLst>
          </p:cNvPr>
          <p:cNvSpPr>
            <a:spLocks noGrp="1"/>
          </p:cNvSpPr>
          <p:nvPr>
            <p:ph type="title"/>
          </p:nvPr>
        </p:nvSpPr>
        <p:spPr/>
        <p:txBody>
          <a:bodyPr/>
          <a:lstStyle/>
          <a:p>
            <a:r>
              <a:rPr lang="en-US" dirty="0"/>
              <a:t>Orthorectification Task</a:t>
            </a:r>
          </a:p>
        </p:txBody>
      </p:sp>
      <p:sp>
        <p:nvSpPr>
          <p:cNvPr id="3" name="Content Placeholder 2">
            <a:extLst>
              <a:ext uri="{FF2B5EF4-FFF2-40B4-BE49-F238E27FC236}">
                <a16:creationId xmlns:a16="http://schemas.microsoft.com/office/drawing/2014/main" id="{8C5A0B88-41A5-49EF-A96B-D9EC49AA5AA8}"/>
              </a:ext>
            </a:extLst>
          </p:cNvPr>
          <p:cNvSpPr>
            <a:spLocks noGrp="1"/>
          </p:cNvSpPr>
          <p:nvPr>
            <p:ph idx="1"/>
          </p:nvPr>
        </p:nvSpPr>
        <p:spPr>
          <a:xfrm>
            <a:off x="457200" y="1235077"/>
            <a:ext cx="6784848" cy="1453260"/>
          </a:xfrm>
        </p:spPr>
        <p:txBody>
          <a:bodyPr/>
          <a:lstStyle/>
          <a:p>
            <a:pPr marL="342900" indent="-342900">
              <a:buAutoNum type="arabicPeriod"/>
            </a:pPr>
            <a:r>
              <a:rPr lang="en-US" dirty="0"/>
              <a:t>Select Image</a:t>
            </a:r>
          </a:p>
          <a:p>
            <a:pPr marL="342900" indent="-342900">
              <a:buAutoNum type="arabicPeriod"/>
            </a:pPr>
            <a:r>
              <a:rPr lang="en-US" dirty="0"/>
              <a:t>Click on the Wrench icon        to open the list of ENVI Tasks</a:t>
            </a:r>
          </a:p>
          <a:p>
            <a:pPr marL="342900" indent="-342900">
              <a:buAutoNum type="arabicPeriod"/>
            </a:pPr>
            <a:r>
              <a:rPr lang="en-US" dirty="0"/>
              <a:t>Select “Orthorectification” </a:t>
            </a:r>
          </a:p>
        </p:txBody>
      </p:sp>
      <p:pic>
        <p:nvPicPr>
          <p:cNvPr id="6" name="Picture 5">
            <a:extLst>
              <a:ext uri="{FF2B5EF4-FFF2-40B4-BE49-F238E27FC236}">
                <a16:creationId xmlns:a16="http://schemas.microsoft.com/office/drawing/2014/main" id="{C90CC52D-FD60-4DA5-9D2E-188FF9482ECA}"/>
              </a:ext>
            </a:extLst>
          </p:cNvPr>
          <p:cNvPicPr>
            <a:picLocks noChangeAspect="1"/>
          </p:cNvPicPr>
          <p:nvPr/>
        </p:nvPicPr>
        <p:blipFill>
          <a:blip r:embed="rId2"/>
          <a:stretch>
            <a:fillRect/>
          </a:stretch>
        </p:blipFill>
        <p:spPr>
          <a:xfrm>
            <a:off x="3282292" y="1617516"/>
            <a:ext cx="323895" cy="276264"/>
          </a:xfrm>
          <a:prstGeom prst="rect">
            <a:avLst/>
          </a:prstGeom>
        </p:spPr>
      </p:pic>
      <p:pic>
        <p:nvPicPr>
          <p:cNvPr id="8" name="Picture 7">
            <a:extLst>
              <a:ext uri="{FF2B5EF4-FFF2-40B4-BE49-F238E27FC236}">
                <a16:creationId xmlns:a16="http://schemas.microsoft.com/office/drawing/2014/main" id="{92B97B2C-7CFB-4B4A-8B35-F7B63FDA9FF9}"/>
              </a:ext>
            </a:extLst>
          </p:cNvPr>
          <p:cNvPicPr>
            <a:picLocks noChangeAspect="1"/>
          </p:cNvPicPr>
          <p:nvPr/>
        </p:nvPicPr>
        <p:blipFill>
          <a:blip r:embed="rId3"/>
          <a:stretch>
            <a:fillRect/>
          </a:stretch>
        </p:blipFill>
        <p:spPr>
          <a:xfrm>
            <a:off x="5029200" y="1042416"/>
            <a:ext cx="6181867" cy="5289823"/>
          </a:xfrm>
          <a:prstGeom prst="rect">
            <a:avLst/>
          </a:prstGeom>
        </p:spPr>
      </p:pic>
      <p:sp>
        <p:nvSpPr>
          <p:cNvPr id="9" name="Rectangle 8">
            <a:extLst>
              <a:ext uri="{FF2B5EF4-FFF2-40B4-BE49-F238E27FC236}">
                <a16:creationId xmlns:a16="http://schemas.microsoft.com/office/drawing/2014/main" id="{203CA3A7-829B-4D83-A69C-5590117479F3}"/>
              </a:ext>
            </a:extLst>
          </p:cNvPr>
          <p:cNvSpPr/>
          <p:nvPr/>
        </p:nvSpPr>
        <p:spPr>
          <a:xfrm>
            <a:off x="5138928" y="4279392"/>
            <a:ext cx="5943600" cy="430740"/>
          </a:xfrm>
          <a:prstGeom prst="rect">
            <a:avLst/>
          </a:prstGeom>
          <a:noFill/>
          <a:ln w="19050">
            <a:solidFill>
              <a:srgbClr val="FF000A"/>
            </a:solidFill>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317310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AB2D-ED68-4ED9-9E43-9D3022AAB888}"/>
              </a:ext>
            </a:extLst>
          </p:cNvPr>
          <p:cNvSpPr>
            <a:spLocks noGrp="1"/>
          </p:cNvSpPr>
          <p:nvPr>
            <p:ph type="title"/>
          </p:nvPr>
        </p:nvSpPr>
        <p:spPr/>
        <p:txBody>
          <a:bodyPr/>
          <a:lstStyle/>
          <a:p>
            <a:r>
              <a:rPr lang="en-US" dirty="0"/>
              <a:t>Orthorectification Task</a:t>
            </a:r>
          </a:p>
        </p:txBody>
      </p:sp>
      <p:pic>
        <p:nvPicPr>
          <p:cNvPr id="6" name="Content Placeholder 5">
            <a:extLst>
              <a:ext uri="{FF2B5EF4-FFF2-40B4-BE49-F238E27FC236}">
                <a16:creationId xmlns:a16="http://schemas.microsoft.com/office/drawing/2014/main" id="{1B1BB78A-6714-42C4-95F7-0B84A33FFE6B}"/>
              </a:ext>
            </a:extLst>
          </p:cNvPr>
          <p:cNvPicPr>
            <a:picLocks noGrp="1" noChangeAspect="1"/>
          </p:cNvPicPr>
          <p:nvPr>
            <p:ph idx="1"/>
          </p:nvPr>
        </p:nvPicPr>
        <p:blipFill>
          <a:blip r:embed="rId2"/>
          <a:stretch>
            <a:fillRect/>
          </a:stretch>
        </p:blipFill>
        <p:spPr>
          <a:xfrm>
            <a:off x="1369353" y="1346668"/>
            <a:ext cx="9450119" cy="4667901"/>
          </a:xfrm>
        </p:spPr>
      </p:pic>
      <p:sp>
        <p:nvSpPr>
          <p:cNvPr id="9" name="Content Placeholder 2">
            <a:extLst>
              <a:ext uri="{FF2B5EF4-FFF2-40B4-BE49-F238E27FC236}">
                <a16:creationId xmlns:a16="http://schemas.microsoft.com/office/drawing/2014/main" id="{B9FA5FFB-C2A5-4348-8D1F-8771C5977868}"/>
              </a:ext>
            </a:extLst>
          </p:cNvPr>
          <p:cNvSpPr txBox="1">
            <a:spLocks/>
          </p:cNvSpPr>
          <p:nvPr/>
        </p:nvSpPr>
        <p:spPr>
          <a:xfrm>
            <a:off x="457200" y="1122516"/>
            <a:ext cx="8558784" cy="358812"/>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4. Add any input parameters and submit. </a:t>
            </a:r>
          </a:p>
        </p:txBody>
      </p:sp>
      <p:sp>
        <p:nvSpPr>
          <p:cNvPr id="10" name="TextBox 9">
            <a:extLst>
              <a:ext uri="{FF2B5EF4-FFF2-40B4-BE49-F238E27FC236}">
                <a16:creationId xmlns:a16="http://schemas.microsoft.com/office/drawing/2014/main" id="{2CDF84ED-6F20-412B-B60C-3929C8742716}"/>
              </a:ext>
            </a:extLst>
          </p:cNvPr>
          <p:cNvSpPr txBox="1"/>
          <p:nvPr/>
        </p:nvSpPr>
        <p:spPr>
          <a:xfrm>
            <a:off x="1197864" y="2925458"/>
            <a:ext cx="3280945" cy="276999"/>
          </a:xfrm>
          <a:prstGeom prst="rect">
            <a:avLst/>
          </a:prstGeom>
          <a:noFill/>
          <a:ln>
            <a:solidFill>
              <a:schemeClr val="tx2"/>
            </a:solidFill>
          </a:ln>
        </p:spPr>
        <p:txBody>
          <a:bodyPr wrap="square" lIns="0" tIns="0" rIns="0" bIns="0" rtlCol="0">
            <a:spAutoFit/>
          </a:bodyPr>
          <a:lstStyle/>
          <a:p>
            <a:pPr algn="ctr">
              <a:lnSpc>
                <a:spcPct val="100000"/>
              </a:lnSpc>
              <a:spcBef>
                <a:spcPts val="900"/>
              </a:spcBef>
              <a:buSzPct val="100000"/>
            </a:pPr>
            <a:r>
              <a:rPr lang="en-US" sz="1800" dirty="0"/>
              <a:t>No Image Parameters Required</a:t>
            </a:r>
          </a:p>
        </p:txBody>
      </p:sp>
      <p:sp>
        <p:nvSpPr>
          <p:cNvPr id="11" name="TextBox 10">
            <a:extLst>
              <a:ext uri="{FF2B5EF4-FFF2-40B4-BE49-F238E27FC236}">
                <a16:creationId xmlns:a16="http://schemas.microsoft.com/office/drawing/2014/main" id="{870BDB4E-786A-4478-84CA-81C0B97660A9}"/>
              </a:ext>
            </a:extLst>
          </p:cNvPr>
          <p:cNvSpPr txBox="1"/>
          <p:nvPr/>
        </p:nvSpPr>
        <p:spPr>
          <a:xfrm>
            <a:off x="6094412" y="5695935"/>
            <a:ext cx="2167260" cy="276999"/>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Click “Submit” Button</a:t>
            </a:r>
            <a:endParaRPr lang="en-US" sz="1800" dirty="0"/>
          </a:p>
        </p:txBody>
      </p:sp>
      <p:cxnSp>
        <p:nvCxnSpPr>
          <p:cNvPr id="12" name="Straight Arrow Connector 11">
            <a:extLst>
              <a:ext uri="{FF2B5EF4-FFF2-40B4-BE49-F238E27FC236}">
                <a16:creationId xmlns:a16="http://schemas.microsoft.com/office/drawing/2014/main" id="{0679425C-1A51-49C5-8A56-81D937321CD1}"/>
              </a:ext>
            </a:extLst>
          </p:cNvPr>
          <p:cNvCxnSpPr/>
          <p:nvPr/>
        </p:nvCxnSpPr>
        <p:spPr>
          <a:xfrm>
            <a:off x="8293608" y="5824728"/>
            <a:ext cx="859536" cy="0"/>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862405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87CB-52E9-4C75-9914-8AC8C95E67DB}"/>
              </a:ext>
            </a:extLst>
          </p:cNvPr>
          <p:cNvSpPr>
            <a:spLocks noGrp="1"/>
          </p:cNvSpPr>
          <p:nvPr>
            <p:ph type="title"/>
          </p:nvPr>
        </p:nvSpPr>
        <p:spPr/>
        <p:txBody>
          <a:bodyPr/>
          <a:lstStyle/>
          <a:p>
            <a:r>
              <a:rPr lang="en-US" dirty="0"/>
              <a:t>Orthorectification Task</a:t>
            </a:r>
          </a:p>
        </p:txBody>
      </p:sp>
      <p:sp>
        <p:nvSpPr>
          <p:cNvPr id="7" name="Content Placeholder 2">
            <a:extLst>
              <a:ext uri="{FF2B5EF4-FFF2-40B4-BE49-F238E27FC236}">
                <a16:creationId xmlns:a16="http://schemas.microsoft.com/office/drawing/2014/main" id="{94D48613-EF36-400B-9626-888979068B13}"/>
              </a:ext>
            </a:extLst>
          </p:cNvPr>
          <p:cNvSpPr txBox="1">
            <a:spLocks noGrp="1"/>
          </p:cNvSpPr>
          <p:nvPr>
            <p:ph idx="1"/>
          </p:nvPr>
        </p:nvSpPr>
        <p:spPr>
          <a:xfrm>
            <a:off x="457200" y="1326515"/>
            <a:ext cx="11274425" cy="328549"/>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5. Check status on “Jobs” page.</a:t>
            </a:r>
          </a:p>
        </p:txBody>
      </p:sp>
      <p:sp>
        <p:nvSpPr>
          <p:cNvPr id="6" name="TextBox 5">
            <a:extLst>
              <a:ext uri="{FF2B5EF4-FFF2-40B4-BE49-F238E27FC236}">
                <a16:creationId xmlns:a16="http://schemas.microsoft.com/office/drawing/2014/main" id="{D7E2E135-9B6C-4168-8215-684F4A98E5CE}"/>
              </a:ext>
            </a:extLst>
          </p:cNvPr>
          <p:cNvSpPr txBox="1"/>
          <p:nvPr/>
        </p:nvSpPr>
        <p:spPr>
          <a:xfrm>
            <a:off x="6492332" y="5044010"/>
            <a:ext cx="4058803" cy="607859"/>
          </a:xfrm>
          <a:prstGeom prst="rect">
            <a:avLst/>
          </a:prstGeom>
          <a:noFill/>
          <a:ln>
            <a:solidFill>
              <a:srgbClr val="FF000A"/>
            </a:solidFill>
          </a:ln>
        </p:spPr>
        <p:txBody>
          <a:bodyPr wrap="none" lIns="0" tIns="0" rIns="0" bIns="0" rtlCol="0">
            <a:spAutoFit/>
          </a:bodyPr>
          <a:lstStyle/>
          <a:p>
            <a:pPr algn="ctr">
              <a:lnSpc>
                <a:spcPct val="100000"/>
              </a:lnSpc>
              <a:spcBef>
                <a:spcPts val="900"/>
              </a:spcBef>
              <a:buSzPct val="100000"/>
            </a:pPr>
            <a:r>
              <a:rPr lang="en-US" sz="1600" dirty="0"/>
              <a:t>When Status shows “SUCCESS” go back to </a:t>
            </a:r>
          </a:p>
          <a:p>
            <a:pPr algn="ctr">
              <a:lnSpc>
                <a:spcPct val="100000"/>
              </a:lnSpc>
              <a:spcBef>
                <a:spcPts val="900"/>
              </a:spcBef>
              <a:buSzPct val="100000"/>
            </a:pPr>
            <a:r>
              <a:rPr lang="en-US" sz="1600" dirty="0"/>
              <a:t>main Search page to find the product.</a:t>
            </a:r>
          </a:p>
        </p:txBody>
      </p:sp>
      <p:cxnSp>
        <p:nvCxnSpPr>
          <p:cNvPr id="9" name="Straight Arrow Connector 8">
            <a:extLst>
              <a:ext uri="{FF2B5EF4-FFF2-40B4-BE49-F238E27FC236}">
                <a16:creationId xmlns:a16="http://schemas.microsoft.com/office/drawing/2014/main" id="{550621DE-23BD-4250-B2AF-DC96E29DAAC0}"/>
              </a:ext>
            </a:extLst>
          </p:cNvPr>
          <p:cNvCxnSpPr>
            <a:cxnSpLocks/>
          </p:cNvCxnSpPr>
          <p:nvPr/>
        </p:nvCxnSpPr>
        <p:spPr>
          <a:xfrm flipV="1">
            <a:off x="9956800" y="4256276"/>
            <a:ext cx="1126836" cy="787734"/>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pic>
        <p:nvPicPr>
          <p:cNvPr id="5" name="Picture 4">
            <a:extLst>
              <a:ext uri="{FF2B5EF4-FFF2-40B4-BE49-F238E27FC236}">
                <a16:creationId xmlns:a16="http://schemas.microsoft.com/office/drawing/2014/main" id="{E5B3DD43-67A3-41FD-8734-5C5886A2392C}"/>
              </a:ext>
            </a:extLst>
          </p:cNvPr>
          <p:cNvPicPr>
            <a:picLocks noChangeAspect="1"/>
          </p:cNvPicPr>
          <p:nvPr/>
        </p:nvPicPr>
        <p:blipFill>
          <a:blip r:embed="rId2"/>
          <a:stretch>
            <a:fillRect/>
          </a:stretch>
        </p:blipFill>
        <p:spPr>
          <a:xfrm>
            <a:off x="457200" y="2486395"/>
            <a:ext cx="11274425" cy="1743329"/>
          </a:xfrm>
          <a:prstGeom prst="rect">
            <a:avLst/>
          </a:prstGeom>
        </p:spPr>
      </p:pic>
    </p:spTree>
    <p:extLst>
      <p:ext uri="{BB962C8B-B14F-4D97-AF65-F5344CB8AC3E}">
        <p14:creationId xmlns:p14="http://schemas.microsoft.com/office/powerpoint/2010/main" val="3788577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5C28-F15E-4FF2-9AC2-3E155C79C89F}"/>
              </a:ext>
            </a:extLst>
          </p:cNvPr>
          <p:cNvSpPr>
            <a:spLocks noGrp="1"/>
          </p:cNvSpPr>
          <p:nvPr>
            <p:ph type="title"/>
          </p:nvPr>
        </p:nvSpPr>
        <p:spPr/>
        <p:txBody>
          <a:bodyPr/>
          <a:lstStyle/>
          <a:p>
            <a:r>
              <a:rPr lang="en-US" dirty="0"/>
              <a:t>Orthorectification Task</a:t>
            </a:r>
          </a:p>
        </p:txBody>
      </p:sp>
      <p:sp>
        <p:nvSpPr>
          <p:cNvPr id="3" name="Content Placeholder 2">
            <a:extLst>
              <a:ext uri="{FF2B5EF4-FFF2-40B4-BE49-F238E27FC236}">
                <a16:creationId xmlns:a16="http://schemas.microsoft.com/office/drawing/2014/main" id="{DDF248DD-7EBE-4C97-A697-44C560CD0D48}"/>
              </a:ext>
            </a:extLst>
          </p:cNvPr>
          <p:cNvSpPr>
            <a:spLocks noGrp="1"/>
          </p:cNvSpPr>
          <p:nvPr>
            <p:ph idx="1"/>
          </p:nvPr>
        </p:nvSpPr>
        <p:spPr/>
        <p:txBody>
          <a:bodyPr/>
          <a:lstStyle/>
          <a:p>
            <a:r>
              <a:rPr lang="en-US" dirty="0"/>
              <a:t>6. Search for output in search page</a:t>
            </a:r>
          </a:p>
          <a:p>
            <a:endParaRPr lang="en-US" dirty="0"/>
          </a:p>
        </p:txBody>
      </p:sp>
      <p:pic>
        <p:nvPicPr>
          <p:cNvPr id="7" name="Picture 6">
            <a:extLst>
              <a:ext uri="{FF2B5EF4-FFF2-40B4-BE49-F238E27FC236}">
                <a16:creationId xmlns:a16="http://schemas.microsoft.com/office/drawing/2014/main" id="{6BA81B59-0F63-41FE-AE3A-DB7DDA4AC6D3}"/>
              </a:ext>
            </a:extLst>
          </p:cNvPr>
          <p:cNvPicPr>
            <a:picLocks noChangeAspect="1"/>
          </p:cNvPicPr>
          <p:nvPr/>
        </p:nvPicPr>
        <p:blipFill>
          <a:blip r:embed="rId2"/>
          <a:stretch>
            <a:fillRect/>
          </a:stretch>
        </p:blipFill>
        <p:spPr>
          <a:xfrm>
            <a:off x="1238119" y="1555472"/>
            <a:ext cx="9712714" cy="4891086"/>
          </a:xfrm>
          <a:prstGeom prst="rect">
            <a:avLst/>
          </a:prstGeom>
        </p:spPr>
      </p:pic>
    </p:spTree>
    <p:extLst>
      <p:ext uri="{BB962C8B-B14F-4D97-AF65-F5344CB8AC3E}">
        <p14:creationId xmlns:p14="http://schemas.microsoft.com/office/powerpoint/2010/main" val="1355211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20530C-B7C7-43C7-8D88-A535D28E2815}"/>
              </a:ext>
            </a:extLst>
          </p:cNvPr>
          <p:cNvPicPr>
            <a:picLocks noChangeAspect="1"/>
          </p:cNvPicPr>
          <p:nvPr/>
        </p:nvPicPr>
        <p:blipFill>
          <a:blip r:embed="rId2"/>
          <a:stretch>
            <a:fillRect/>
          </a:stretch>
        </p:blipFill>
        <p:spPr>
          <a:xfrm>
            <a:off x="973836" y="1474114"/>
            <a:ext cx="10241280" cy="4293061"/>
          </a:xfrm>
          <a:prstGeom prst="rect">
            <a:avLst/>
          </a:prstGeom>
        </p:spPr>
      </p:pic>
      <p:sp>
        <p:nvSpPr>
          <p:cNvPr id="2" name="Title 1">
            <a:extLst>
              <a:ext uri="{FF2B5EF4-FFF2-40B4-BE49-F238E27FC236}">
                <a16:creationId xmlns:a16="http://schemas.microsoft.com/office/drawing/2014/main" id="{F5B0A05E-272A-44F1-81CF-3220B0291F35}"/>
              </a:ext>
            </a:extLst>
          </p:cNvPr>
          <p:cNvSpPr>
            <a:spLocks noGrp="1"/>
          </p:cNvSpPr>
          <p:nvPr>
            <p:ph type="title"/>
          </p:nvPr>
        </p:nvSpPr>
        <p:spPr/>
        <p:txBody>
          <a:bodyPr/>
          <a:lstStyle/>
          <a:p>
            <a:r>
              <a:rPr lang="en-US" dirty="0"/>
              <a:t>Orthorectification Task</a:t>
            </a:r>
          </a:p>
        </p:txBody>
      </p:sp>
      <p:sp>
        <p:nvSpPr>
          <p:cNvPr id="3" name="Content Placeholder 2">
            <a:extLst>
              <a:ext uri="{FF2B5EF4-FFF2-40B4-BE49-F238E27FC236}">
                <a16:creationId xmlns:a16="http://schemas.microsoft.com/office/drawing/2014/main" id="{DF5C72C6-AF1E-40F6-ADCA-8E20664263D2}"/>
              </a:ext>
            </a:extLst>
          </p:cNvPr>
          <p:cNvSpPr>
            <a:spLocks noGrp="1"/>
          </p:cNvSpPr>
          <p:nvPr>
            <p:ph idx="1"/>
          </p:nvPr>
        </p:nvSpPr>
        <p:spPr/>
        <p:txBody>
          <a:bodyPr/>
          <a:lstStyle/>
          <a:p>
            <a:r>
              <a:rPr lang="en-US" dirty="0"/>
              <a:t>7. Select product and download</a:t>
            </a:r>
          </a:p>
        </p:txBody>
      </p:sp>
      <p:sp>
        <p:nvSpPr>
          <p:cNvPr id="10" name="TextBox 9">
            <a:extLst>
              <a:ext uri="{FF2B5EF4-FFF2-40B4-BE49-F238E27FC236}">
                <a16:creationId xmlns:a16="http://schemas.microsoft.com/office/drawing/2014/main" id="{DC0905AA-8054-4AC6-93CF-E01183FE0014}"/>
              </a:ext>
            </a:extLst>
          </p:cNvPr>
          <p:cNvSpPr txBox="1"/>
          <p:nvPr/>
        </p:nvSpPr>
        <p:spPr>
          <a:xfrm>
            <a:off x="353752" y="5858932"/>
            <a:ext cx="3244478" cy="276999"/>
          </a:xfrm>
          <a:prstGeom prst="rect">
            <a:avLst/>
          </a:prstGeom>
          <a:noFill/>
          <a:ln>
            <a:solidFill>
              <a:srgbClr val="FF000A"/>
            </a:solidFill>
          </a:ln>
        </p:spPr>
        <p:txBody>
          <a:bodyPr wrap="none" lIns="0" tIns="0" rIns="0" bIns="0" rtlCol="0">
            <a:spAutoFit/>
          </a:bodyPr>
          <a:lstStyle/>
          <a:p>
            <a:pPr algn="l">
              <a:lnSpc>
                <a:spcPct val="100000"/>
              </a:lnSpc>
              <a:spcBef>
                <a:spcPts val="900"/>
              </a:spcBef>
              <a:buSzPct val="100000"/>
            </a:pPr>
            <a:r>
              <a:rPr lang="en-US" sz="1800" dirty="0"/>
              <a:t>Download both </a:t>
            </a:r>
            <a:r>
              <a:rPr lang="en-US" sz="1800" dirty="0" err="1"/>
              <a:t>dat</a:t>
            </a:r>
            <a:r>
              <a:rPr lang="en-US" sz="1800" dirty="0"/>
              <a:t> and </a:t>
            </a:r>
            <a:r>
              <a:rPr lang="en-US" sz="1800" dirty="0" err="1"/>
              <a:t>hdr</a:t>
            </a:r>
            <a:r>
              <a:rPr lang="en-US" sz="1800" dirty="0"/>
              <a:t> files</a:t>
            </a:r>
          </a:p>
        </p:txBody>
      </p:sp>
      <p:cxnSp>
        <p:nvCxnSpPr>
          <p:cNvPr id="11" name="Straight Arrow Connector 10">
            <a:extLst>
              <a:ext uri="{FF2B5EF4-FFF2-40B4-BE49-F238E27FC236}">
                <a16:creationId xmlns:a16="http://schemas.microsoft.com/office/drawing/2014/main" id="{76B6F8A7-E541-4168-8554-CEA0466D7099}"/>
              </a:ext>
            </a:extLst>
          </p:cNvPr>
          <p:cNvCxnSpPr>
            <a:cxnSpLocks/>
          </p:cNvCxnSpPr>
          <p:nvPr/>
        </p:nvCxnSpPr>
        <p:spPr>
          <a:xfrm flipV="1">
            <a:off x="950976" y="5327952"/>
            <a:ext cx="466344" cy="520411"/>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cxnSp>
        <p:nvCxnSpPr>
          <p:cNvPr id="12" name="Straight Arrow Connector 11">
            <a:extLst>
              <a:ext uri="{FF2B5EF4-FFF2-40B4-BE49-F238E27FC236}">
                <a16:creationId xmlns:a16="http://schemas.microsoft.com/office/drawing/2014/main" id="{DAC36123-C4D4-4567-B12E-6FB2CC44DC4A}"/>
              </a:ext>
            </a:extLst>
          </p:cNvPr>
          <p:cNvCxnSpPr>
            <a:cxnSpLocks/>
          </p:cNvCxnSpPr>
          <p:nvPr/>
        </p:nvCxnSpPr>
        <p:spPr>
          <a:xfrm flipV="1">
            <a:off x="950976" y="5622925"/>
            <a:ext cx="466344" cy="225438"/>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144957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E506-BD87-4929-906E-354977AD4E8E}"/>
              </a:ext>
            </a:extLst>
          </p:cNvPr>
          <p:cNvSpPr>
            <a:spLocks noGrp="1"/>
          </p:cNvSpPr>
          <p:nvPr>
            <p:ph type="title"/>
          </p:nvPr>
        </p:nvSpPr>
        <p:spPr/>
        <p:txBody>
          <a:bodyPr/>
          <a:lstStyle/>
          <a:p>
            <a:r>
              <a:rPr lang="en-US" dirty="0"/>
              <a:t>Orthorectification Task</a:t>
            </a:r>
          </a:p>
        </p:txBody>
      </p:sp>
      <p:sp>
        <p:nvSpPr>
          <p:cNvPr id="3" name="Content Placeholder 2">
            <a:extLst>
              <a:ext uri="{FF2B5EF4-FFF2-40B4-BE49-F238E27FC236}">
                <a16:creationId xmlns:a16="http://schemas.microsoft.com/office/drawing/2014/main" id="{19DF7B57-608A-4784-8364-7248F23B64FF}"/>
              </a:ext>
            </a:extLst>
          </p:cNvPr>
          <p:cNvSpPr>
            <a:spLocks noGrp="1"/>
          </p:cNvSpPr>
          <p:nvPr>
            <p:ph idx="1"/>
          </p:nvPr>
        </p:nvSpPr>
        <p:spPr/>
        <p:txBody>
          <a:bodyPr/>
          <a:lstStyle/>
          <a:p>
            <a:r>
              <a:rPr lang="en-US" dirty="0"/>
              <a:t>8. Import into ArcGIS or ENVI for analysis</a:t>
            </a:r>
          </a:p>
        </p:txBody>
      </p:sp>
      <p:pic>
        <p:nvPicPr>
          <p:cNvPr id="7" name="Picture 6">
            <a:extLst>
              <a:ext uri="{FF2B5EF4-FFF2-40B4-BE49-F238E27FC236}">
                <a16:creationId xmlns:a16="http://schemas.microsoft.com/office/drawing/2014/main" id="{138C0A89-1970-44C7-A03A-DCD0FCC095EA}"/>
              </a:ext>
            </a:extLst>
          </p:cNvPr>
          <p:cNvPicPr>
            <a:picLocks noChangeAspect="1"/>
          </p:cNvPicPr>
          <p:nvPr/>
        </p:nvPicPr>
        <p:blipFill>
          <a:blip r:embed="rId2"/>
          <a:stretch>
            <a:fillRect/>
          </a:stretch>
        </p:blipFill>
        <p:spPr>
          <a:xfrm>
            <a:off x="2697610" y="1555470"/>
            <a:ext cx="6793731" cy="4891088"/>
          </a:xfrm>
          <a:prstGeom prst="rect">
            <a:avLst/>
          </a:prstGeom>
        </p:spPr>
      </p:pic>
    </p:spTree>
    <p:extLst>
      <p:ext uri="{BB962C8B-B14F-4D97-AF65-F5344CB8AC3E}">
        <p14:creationId xmlns:p14="http://schemas.microsoft.com/office/powerpoint/2010/main" val="523741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8B07-55F2-4CFE-92E9-B54FFCBF328F}"/>
              </a:ext>
            </a:extLst>
          </p:cNvPr>
          <p:cNvSpPr>
            <a:spLocks noGrp="1"/>
          </p:cNvSpPr>
          <p:nvPr>
            <p:ph type="title"/>
          </p:nvPr>
        </p:nvSpPr>
        <p:spPr/>
        <p:txBody>
          <a:bodyPr/>
          <a:lstStyle/>
          <a:p>
            <a:r>
              <a:rPr lang="en-US" dirty="0"/>
              <a:t>Spectral Index Task</a:t>
            </a:r>
          </a:p>
        </p:txBody>
      </p:sp>
      <p:sp>
        <p:nvSpPr>
          <p:cNvPr id="3" name="Content Placeholder 2">
            <a:extLst>
              <a:ext uri="{FF2B5EF4-FFF2-40B4-BE49-F238E27FC236}">
                <a16:creationId xmlns:a16="http://schemas.microsoft.com/office/drawing/2014/main" id="{63A3D674-2C8B-4E4D-A11D-3314A67AC3CF}"/>
              </a:ext>
            </a:extLst>
          </p:cNvPr>
          <p:cNvSpPr>
            <a:spLocks noGrp="1"/>
          </p:cNvSpPr>
          <p:nvPr>
            <p:ph idx="1"/>
          </p:nvPr>
        </p:nvSpPr>
        <p:spPr/>
        <p:txBody>
          <a:bodyPr/>
          <a:lstStyle/>
          <a:p>
            <a:r>
              <a:rPr lang="en-US" dirty="0"/>
              <a:t>Description: </a:t>
            </a:r>
            <a:r>
              <a:rPr lang="en-US" b="0" dirty="0"/>
              <a:t>The task executes Spectral Index -  There are 74 different Spectral Index to chose from</a:t>
            </a:r>
          </a:p>
          <a:p>
            <a:r>
              <a:rPr lang="en-US" dirty="0"/>
              <a:t>Image Used: </a:t>
            </a:r>
            <a:r>
              <a:rPr lang="en-US" b="0" dirty="0" err="1"/>
              <a:t>qb_boulder_msi</a:t>
            </a:r>
            <a:endParaRPr lang="en-US" b="0" dirty="0"/>
          </a:p>
          <a:p>
            <a:r>
              <a:rPr lang="en-US" dirty="0"/>
              <a:t>Output Type: </a:t>
            </a:r>
            <a:r>
              <a:rPr lang="en-US" b="0" dirty="0"/>
              <a:t>Image File</a:t>
            </a:r>
          </a:p>
          <a:p>
            <a:endParaRPr lang="en-US" dirty="0"/>
          </a:p>
        </p:txBody>
      </p:sp>
    </p:spTree>
    <p:extLst>
      <p:ext uri="{BB962C8B-B14F-4D97-AF65-F5344CB8AC3E}">
        <p14:creationId xmlns:p14="http://schemas.microsoft.com/office/powerpoint/2010/main" val="1832801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D690-47AF-493E-B72B-9E57EB4F065A}"/>
              </a:ext>
            </a:extLst>
          </p:cNvPr>
          <p:cNvSpPr>
            <a:spLocks noGrp="1"/>
          </p:cNvSpPr>
          <p:nvPr>
            <p:ph type="title"/>
          </p:nvPr>
        </p:nvSpPr>
        <p:spPr/>
        <p:txBody>
          <a:bodyPr/>
          <a:lstStyle/>
          <a:p>
            <a:r>
              <a:rPr lang="en-US" dirty="0"/>
              <a:t>Anomaly Detection Task</a:t>
            </a:r>
          </a:p>
        </p:txBody>
      </p:sp>
      <p:sp>
        <p:nvSpPr>
          <p:cNvPr id="5" name="Content Placeholder 2">
            <a:extLst>
              <a:ext uri="{FF2B5EF4-FFF2-40B4-BE49-F238E27FC236}">
                <a16:creationId xmlns:a16="http://schemas.microsoft.com/office/drawing/2014/main" id="{042ACBF5-D7C6-416F-806C-9662A1FF61A6}"/>
              </a:ext>
            </a:extLst>
          </p:cNvPr>
          <p:cNvSpPr txBox="1">
            <a:spLocks noGrp="1"/>
          </p:cNvSpPr>
          <p:nvPr>
            <p:ph idx="1"/>
          </p:nvPr>
        </p:nvSpPr>
        <p:spPr>
          <a:xfrm>
            <a:off x="457200" y="1424208"/>
            <a:ext cx="11274425" cy="328549"/>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5. Check status on “Jobs” page.</a:t>
            </a:r>
          </a:p>
        </p:txBody>
      </p:sp>
      <p:pic>
        <p:nvPicPr>
          <p:cNvPr id="9" name="Picture 8">
            <a:extLst>
              <a:ext uri="{FF2B5EF4-FFF2-40B4-BE49-F238E27FC236}">
                <a16:creationId xmlns:a16="http://schemas.microsoft.com/office/drawing/2014/main" id="{520FD83E-A2DD-4E6F-837D-DC0D79C16563}"/>
              </a:ext>
            </a:extLst>
          </p:cNvPr>
          <p:cNvPicPr>
            <a:picLocks noChangeAspect="1"/>
          </p:cNvPicPr>
          <p:nvPr/>
        </p:nvPicPr>
        <p:blipFill>
          <a:blip r:embed="rId2"/>
          <a:stretch>
            <a:fillRect/>
          </a:stretch>
        </p:blipFill>
        <p:spPr>
          <a:xfrm>
            <a:off x="457199" y="2277071"/>
            <a:ext cx="11274425" cy="1768405"/>
          </a:xfrm>
          <a:prstGeom prst="rect">
            <a:avLst/>
          </a:prstGeom>
        </p:spPr>
      </p:pic>
      <p:sp>
        <p:nvSpPr>
          <p:cNvPr id="11" name="TextBox 10">
            <a:extLst>
              <a:ext uri="{FF2B5EF4-FFF2-40B4-BE49-F238E27FC236}">
                <a16:creationId xmlns:a16="http://schemas.microsoft.com/office/drawing/2014/main" id="{CDD5FE30-A3D6-4379-A373-76F41A207B2E}"/>
              </a:ext>
            </a:extLst>
          </p:cNvPr>
          <p:cNvSpPr txBox="1"/>
          <p:nvPr/>
        </p:nvSpPr>
        <p:spPr>
          <a:xfrm>
            <a:off x="6492332" y="4879418"/>
            <a:ext cx="4058803" cy="607859"/>
          </a:xfrm>
          <a:prstGeom prst="rect">
            <a:avLst/>
          </a:prstGeom>
          <a:noFill/>
          <a:ln>
            <a:solidFill>
              <a:srgbClr val="FF000A"/>
            </a:solidFill>
          </a:ln>
        </p:spPr>
        <p:txBody>
          <a:bodyPr wrap="none" lIns="0" tIns="0" rIns="0" bIns="0" rtlCol="0">
            <a:spAutoFit/>
          </a:bodyPr>
          <a:lstStyle/>
          <a:p>
            <a:pPr algn="ctr">
              <a:lnSpc>
                <a:spcPct val="100000"/>
              </a:lnSpc>
              <a:spcBef>
                <a:spcPts val="900"/>
              </a:spcBef>
              <a:buSzPct val="100000"/>
            </a:pPr>
            <a:r>
              <a:rPr lang="en-US" sz="1600" dirty="0"/>
              <a:t>When Status shows “SUCCESS” go back to </a:t>
            </a:r>
          </a:p>
          <a:p>
            <a:pPr algn="ctr">
              <a:lnSpc>
                <a:spcPct val="100000"/>
              </a:lnSpc>
              <a:spcBef>
                <a:spcPts val="900"/>
              </a:spcBef>
              <a:buSzPct val="100000"/>
            </a:pPr>
            <a:r>
              <a:rPr lang="en-US" sz="1600" dirty="0"/>
              <a:t>main Search page to find the product.</a:t>
            </a:r>
          </a:p>
        </p:txBody>
      </p:sp>
      <p:cxnSp>
        <p:nvCxnSpPr>
          <p:cNvPr id="14" name="Straight Arrow Connector 13">
            <a:extLst>
              <a:ext uri="{FF2B5EF4-FFF2-40B4-BE49-F238E27FC236}">
                <a16:creationId xmlns:a16="http://schemas.microsoft.com/office/drawing/2014/main" id="{96447D99-38E5-4214-BCAF-50432235881A}"/>
              </a:ext>
            </a:extLst>
          </p:cNvPr>
          <p:cNvCxnSpPr>
            <a:cxnSpLocks/>
          </p:cNvCxnSpPr>
          <p:nvPr/>
        </p:nvCxnSpPr>
        <p:spPr>
          <a:xfrm flipV="1">
            <a:off x="9956800" y="4091684"/>
            <a:ext cx="1126836" cy="787734"/>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1495278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02D-6F2A-4716-81DE-1F2EF5753189}"/>
              </a:ext>
            </a:extLst>
          </p:cNvPr>
          <p:cNvSpPr>
            <a:spLocks noGrp="1"/>
          </p:cNvSpPr>
          <p:nvPr>
            <p:ph type="title"/>
          </p:nvPr>
        </p:nvSpPr>
        <p:spPr/>
        <p:txBody>
          <a:bodyPr/>
          <a:lstStyle/>
          <a:p>
            <a:r>
              <a:rPr lang="en-US" dirty="0"/>
              <a:t>Spectral Index Task</a:t>
            </a:r>
          </a:p>
        </p:txBody>
      </p:sp>
      <p:sp>
        <p:nvSpPr>
          <p:cNvPr id="3" name="Content Placeholder 2">
            <a:extLst>
              <a:ext uri="{FF2B5EF4-FFF2-40B4-BE49-F238E27FC236}">
                <a16:creationId xmlns:a16="http://schemas.microsoft.com/office/drawing/2014/main" id="{8C5A0B88-41A5-49EF-A96B-D9EC49AA5AA8}"/>
              </a:ext>
            </a:extLst>
          </p:cNvPr>
          <p:cNvSpPr>
            <a:spLocks noGrp="1"/>
          </p:cNvSpPr>
          <p:nvPr>
            <p:ph idx="1"/>
          </p:nvPr>
        </p:nvSpPr>
        <p:spPr>
          <a:xfrm>
            <a:off x="457200" y="1235077"/>
            <a:ext cx="6784848" cy="1453260"/>
          </a:xfrm>
        </p:spPr>
        <p:txBody>
          <a:bodyPr/>
          <a:lstStyle/>
          <a:p>
            <a:pPr marL="342900" indent="-342900">
              <a:buAutoNum type="arabicPeriod"/>
            </a:pPr>
            <a:r>
              <a:rPr lang="en-US" dirty="0"/>
              <a:t>Select Image</a:t>
            </a:r>
          </a:p>
          <a:p>
            <a:pPr marL="342900" indent="-342900">
              <a:buAutoNum type="arabicPeriod"/>
            </a:pPr>
            <a:r>
              <a:rPr lang="en-US" dirty="0"/>
              <a:t>Click on the Wrench icon        to open the list of ENVI Tasks</a:t>
            </a:r>
          </a:p>
          <a:p>
            <a:pPr marL="342900" indent="-342900">
              <a:buAutoNum type="arabicPeriod"/>
            </a:pPr>
            <a:r>
              <a:rPr lang="en-US" dirty="0"/>
              <a:t>Select “Spectral Index” </a:t>
            </a:r>
          </a:p>
        </p:txBody>
      </p:sp>
      <p:pic>
        <p:nvPicPr>
          <p:cNvPr id="6" name="Picture 5">
            <a:extLst>
              <a:ext uri="{FF2B5EF4-FFF2-40B4-BE49-F238E27FC236}">
                <a16:creationId xmlns:a16="http://schemas.microsoft.com/office/drawing/2014/main" id="{C90CC52D-FD60-4DA5-9D2E-188FF9482ECA}"/>
              </a:ext>
            </a:extLst>
          </p:cNvPr>
          <p:cNvPicPr>
            <a:picLocks noChangeAspect="1"/>
          </p:cNvPicPr>
          <p:nvPr/>
        </p:nvPicPr>
        <p:blipFill>
          <a:blip r:embed="rId2"/>
          <a:stretch>
            <a:fillRect/>
          </a:stretch>
        </p:blipFill>
        <p:spPr>
          <a:xfrm>
            <a:off x="3282292" y="1617516"/>
            <a:ext cx="323895" cy="276264"/>
          </a:xfrm>
          <a:prstGeom prst="rect">
            <a:avLst/>
          </a:prstGeom>
        </p:spPr>
      </p:pic>
      <p:pic>
        <p:nvPicPr>
          <p:cNvPr id="8" name="Picture 7">
            <a:extLst>
              <a:ext uri="{FF2B5EF4-FFF2-40B4-BE49-F238E27FC236}">
                <a16:creationId xmlns:a16="http://schemas.microsoft.com/office/drawing/2014/main" id="{92B97B2C-7CFB-4B4A-8B35-F7B63FDA9FF9}"/>
              </a:ext>
            </a:extLst>
          </p:cNvPr>
          <p:cNvPicPr>
            <a:picLocks noChangeAspect="1"/>
          </p:cNvPicPr>
          <p:nvPr/>
        </p:nvPicPr>
        <p:blipFill>
          <a:blip r:embed="rId3"/>
          <a:stretch>
            <a:fillRect/>
          </a:stretch>
        </p:blipFill>
        <p:spPr>
          <a:xfrm>
            <a:off x="5029200" y="1042416"/>
            <a:ext cx="6181867" cy="5289823"/>
          </a:xfrm>
          <a:prstGeom prst="rect">
            <a:avLst/>
          </a:prstGeom>
        </p:spPr>
      </p:pic>
      <p:sp>
        <p:nvSpPr>
          <p:cNvPr id="9" name="Rectangle 8">
            <a:extLst>
              <a:ext uri="{FF2B5EF4-FFF2-40B4-BE49-F238E27FC236}">
                <a16:creationId xmlns:a16="http://schemas.microsoft.com/office/drawing/2014/main" id="{203CA3A7-829B-4D83-A69C-5590117479F3}"/>
              </a:ext>
            </a:extLst>
          </p:cNvPr>
          <p:cNvSpPr/>
          <p:nvPr/>
        </p:nvSpPr>
        <p:spPr>
          <a:xfrm>
            <a:off x="5138928" y="4681728"/>
            <a:ext cx="5943600" cy="430740"/>
          </a:xfrm>
          <a:prstGeom prst="rect">
            <a:avLst/>
          </a:prstGeom>
          <a:noFill/>
          <a:ln w="19050">
            <a:solidFill>
              <a:srgbClr val="FF000A"/>
            </a:solidFill>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633643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27B4-1DC7-462B-AAA6-A094D72B3DA2}"/>
              </a:ext>
            </a:extLst>
          </p:cNvPr>
          <p:cNvSpPr>
            <a:spLocks noGrp="1"/>
          </p:cNvSpPr>
          <p:nvPr>
            <p:ph type="title"/>
          </p:nvPr>
        </p:nvSpPr>
        <p:spPr/>
        <p:txBody>
          <a:bodyPr/>
          <a:lstStyle/>
          <a:p>
            <a:r>
              <a:rPr lang="en-US" dirty="0"/>
              <a:t>Spectral Index Task</a:t>
            </a:r>
          </a:p>
        </p:txBody>
      </p:sp>
      <p:pic>
        <p:nvPicPr>
          <p:cNvPr id="6" name="Content Placeholder 5">
            <a:extLst>
              <a:ext uri="{FF2B5EF4-FFF2-40B4-BE49-F238E27FC236}">
                <a16:creationId xmlns:a16="http://schemas.microsoft.com/office/drawing/2014/main" id="{849871E6-0843-408D-961C-B32AC96E02FE}"/>
              </a:ext>
            </a:extLst>
          </p:cNvPr>
          <p:cNvPicPr>
            <a:picLocks noGrp="1" noChangeAspect="1"/>
          </p:cNvPicPr>
          <p:nvPr>
            <p:ph idx="1"/>
          </p:nvPr>
        </p:nvPicPr>
        <p:blipFill>
          <a:blip r:embed="rId2"/>
          <a:stretch>
            <a:fillRect/>
          </a:stretch>
        </p:blipFill>
        <p:spPr>
          <a:xfrm>
            <a:off x="1364590" y="1332379"/>
            <a:ext cx="9459645" cy="4696480"/>
          </a:xfrm>
        </p:spPr>
      </p:pic>
      <p:sp>
        <p:nvSpPr>
          <p:cNvPr id="8" name="Content Placeholder 2">
            <a:extLst>
              <a:ext uri="{FF2B5EF4-FFF2-40B4-BE49-F238E27FC236}">
                <a16:creationId xmlns:a16="http://schemas.microsoft.com/office/drawing/2014/main" id="{96594769-A9ED-4A06-99B7-4EAA0A9A164A}"/>
              </a:ext>
            </a:extLst>
          </p:cNvPr>
          <p:cNvSpPr txBox="1">
            <a:spLocks/>
          </p:cNvSpPr>
          <p:nvPr/>
        </p:nvSpPr>
        <p:spPr>
          <a:xfrm>
            <a:off x="457200" y="1122516"/>
            <a:ext cx="8558784" cy="358812"/>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4. Add any input parameters and submit. </a:t>
            </a:r>
          </a:p>
        </p:txBody>
      </p:sp>
      <p:sp>
        <p:nvSpPr>
          <p:cNvPr id="9" name="TextBox 8">
            <a:extLst>
              <a:ext uri="{FF2B5EF4-FFF2-40B4-BE49-F238E27FC236}">
                <a16:creationId xmlns:a16="http://schemas.microsoft.com/office/drawing/2014/main" id="{9B0C48E1-9C79-4BD1-A471-66BEDEE9AF77}"/>
              </a:ext>
            </a:extLst>
          </p:cNvPr>
          <p:cNvSpPr txBox="1"/>
          <p:nvPr/>
        </p:nvSpPr>
        <p:spPr>
          <a:xfrm>
            <a:off x="457200" y="3542119"/>
            <a:ext cx="3280945" cy="276999"/>
          </a:xfrm>
          <a:prstGeom prst="rect">
            <a:avLst/>
          </a:prstGeom>
          <a:noFill/>
          <a:ln>
            <a:solidFill>
              <a:schemeClr val="tx2"/>
            </a:solidFill>
          </a:ln>
        </p:spPr>
        <p:txBody>
          <a:bodyPr wrap="square" lIns="0" tIns="0" rIns="0" bIns="0" rtlCol="0">
            <a:spAutoFit/>
          </a:bodyPr>
          <a:lstStyle/>
          <a:p>
            <a:pPr algn="ctr">
              <a:lnSpc>
                <a:spcPct val="100000"/>
              </a:lnSpc>
              <a:spcBef>
                <a:spcPts val="900"/>
              </a:spcBef>
              <a:buSzPct val="100000"/>
            </a:pPr>
            <a:r>
              <a:rPr lang="en-US" sz="1800" dirty="0"/>
              <a:t>No Image Parameters Required</a:t>
            </a:r>
          </a:p>
        </p:txBody>
      </p:sp>
      <p:sp>
        <p:nvSpPr>
          <p:cNvPr id="10" name="TextBox 9">
            <a:extLst>
              <a:ext uri="{FF2B5EF4-FFF2-40B4-BE49-F238E27FC236}">
                <a16:creationId xmlns:a16="http://schemas.microsoft.com/office/drawing/2014/main" id="{252A1C7E-7095-42F1-BCFB-D1778A6D5E43}"/>
              </a:ext>
            </a:extLst>
          </p:cNvPr>
          <p:cNvSpPr txBox="1"/>
          <p:nvPr/>
        </p:nvSpPr>
        <p:spPr>
          <a:xfrm>
            <a:off x="6377876" y="5695935"/>
            <a:ext cx="2167260" cy="276999"/>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Click “Submit” Button</a:t>
            </a:r>
            <a:endParaRPr lang="en-US" sz="1800" dirty="0"/>
          </a:p>
        </p:txBody>
      </p:sp>
      <p:cxnSp>
        <p:nvCxnSpPr>
          <p:cNvPr id="11" name="Straight Arrow Connector 10">
            <a:extLst>
              <a:ext uri="{FF2B5EF4-FFF2-40B4-BE49-F238E27FC236}">
                <a16:creationId xmlns:a16="http://schemas.microsoft.com/office/drawing/2014/main" id="{FDBCE68F-3AD2-4FA5-9EAF-1FA3E3D6BE40}"/>
              </a:ext>
            </a:extLst>
          </p:cNvPr>
          <p:cNvCxnSpPr>
            <a:cxnSpLocks/>
          </p:cNvCxnSpPr>
          <p:nvPr/>
        </p:nvCxnSpPr>
        <p:spPr>
          <a:xfrm>
            <a:off x="8577072" y="5824728"/>
            <a:ext cx="557784" cy="0"/>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36969114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87CB-52E9-4C75-9914-8AC8C95E67DB}"/>
              </a:ext>
            </a:extLst>
          </p:cNvPr>
          <p:cNvSpPr>
            <a:spLocks noGrp="1"/>
          </p:cNvSpPr>
          <p:nvPr>
            <p:ph type="title"/>
          </p:nvPr>
        </p:nvSpPr>
        <p:spPr/>
        <p:txBody>
          <a:bodyPr/>
          <a:lstStyle/>
          <a:p>
            <a:r>
              <a:rPr lang="en-US" dirty="0"/>
              <a:t>Spectral Index Task</a:t>
            </a:r>
          </a:p>
        </p:txBody>
      </p:sp>
      <p:sp>
        <p:nvSpPr>
          <p:cNvPr id="7" name="Content Placeholder 2">
            <a:extLst>
              <a:ext uri="{FF2B5EF4-FFF2-40B4-BE49-F238E27FC236}">
                <a16:creationId xmlns:a16="http://schemas.microsoft.com/office/drawing/2014/main" id="{94D48613-EF36-400B-9626-888979068B13}"/>
              </a:ext>
            </a:extLst>
          </p:cNvPr>
          <p:cNvSpPr txBox="1">
            <a:spLocks noGrp="1"/>
          </p:cNvSpPr>
          <p:nvPr>
            <p:ph idx="1"/>
          </p:nvPr>
        </p:nvSpPr>
        <p:spPr>
          <a:xfrm>
            <a:off x="457200" y="1326515"/>
            <a:ext cx="11274425" cy="328549"/>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5. Check status on “Jobs” page.</a:t>
            </a:r>
          </a:p>
        </p:txBody>
      </p:sp>
      <p:sp>
        <p:nvSpPr>
          <p:cNvPr id="6" name="TextBox 5">
            <a:extLst>
              <a:ext uri="{FF2B5EF4-FFF2-40B4-BE49-F238E27FC236}">
                <a16:creationId xmlns:a16="http://schemas.microsoft.com/office/drawing/2014/main" id="{17C6D3B2-9D15-4923-8325-9198AEA1B489}"/>
              </a:ext>
            </a:extLst>
          </p:cNvPr>
          <p:cNvSpPr txBox="1"/>
          <p:nvPr/>
        </p:nvSpPr>
        <p:spPr>
          <a:xfrm>
            <a:off x="6492332" y="5044010"/>
            <a:ext cx="4058803" cy="607859"/>
          </a:xfrm>
          <a:prstGeom prst="rect">
            <a:avLst/>
          </a:prstGeom>
          <a:noFill/>
          <a:ln>
            <a:solidFill>
              <a:srgbClr val="FF000A"/>
            </a:solidFill>
          </a:ln>
        </p:spPr>
        <p:txBody>
          <a:bodyPr wrap="none" lIns="0" tIns="0" rIns="0" bIns="0" rtlCol="0">
            <a:spAutoFit/>
          </a:bodyPr>
          <a:lstStyle/>
          <a:p>
            <a:pPr algn="ctr">
              <a:lnSpc>
                <a:spcPct val="100000"/>
              </a:lnSpc>
              <a:spcBef>
                <a:spcPts val="900"/>
              </a:spcBef>
              <a:buSzPct val="100000"/>
            </a:pPr>
            <a:r>
              <a:rPr lang="en-US" sz="1600" dirty="0"/>
              <a:t>When Status shows “SUCCESS” go back to </a:t>
            </a:r>
          </a:p>
          <a:p>
            <a:pPr algn="ctr">
              <a:lnSpc>
                <a:spcPct val="100000"/>
              </a:lnSpc>
              <a:spcBef>
                <a:spcPts val="900"/>
              </a:spcBef>
              <a:buSzPct val="100000"/>
            </a:pPr>
            <a:r>
              <a:rPr lang="en-US" sz="1600" dirty="0"/>
              <a:t>main Search page to find the product.</a:t>
            </a:r>
          </a:p>
        </p:txBody>
      </p:sp>
      <p:cxnSp>
        <p:nvCxnSpPr>
          <p:cNvPr id="9" name="Straight Arrow Connector 8">
            <a:extLst>
              <a:ext uri="{FF2B5EF4-FFF2-40B4-BE49-F238E27FC236}">
                <a16:creationId xmlns:a16="http://schemas.microsoft.com/office/drawing/2014/main" id="{E2A6DB19-FA30-47F8-8106-07C552920045}"/>
              </a:ext>
            </a:extLst>
          </p:cNvPr>
          <p:cNvCxnSpPr>
            <a:cxnSpLocks/>
          </p:cNvCxnSpPr>
          <p:nvPr/>
        </p:nvCxnSpPr>
        <p:spPr>
          <a:xfrm flipV="1">
            <a:off x="9956800" y="4256276"/>
            <a:ext cx="1126836" cy="787734"/>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pic>
        <p:nvPicPr>
          <p:cNvPr id="5" name="Picture 4">
            <a:extLst>
              <a:ext uri="{FF2B5EF4-FFF2-40B4-BE49-F238E27FC236}">
                <a16:creationId xmlns:a16="http://schemas.microsoft.com/office/drawing/2014/main" id="{6BE8A157-6095-4307-AF93-0FA4816ABB68}"/>
              </a:ext>
            </a:extLst>
          </p:cNvPr>
          <p:cNvPicPr>
            <a:picLocks noChangeAspect="1"/>
          </p:cNvPicPr>
          <p:nvPr/>
        </p:nvPicPr>
        <p:blipFill>
          <a:blip r:embed="rId2"/>
          <a:stretch>
            <a:fillRect/>
          </a:stretch>
        </p:blipFill>
        <p:spPr>
          <a:xfrm>
            <a:off x="457074" y="2473412"/>
            <a:ext cx="11274551" cy="1767362"/>
          </a:xfrm>
          <a:prstGeom prst="rect">
            <a:avLst/>
          </a:prstGeom>
        </p:spPr>
      </p:pic>
    </p:spTree>
    <p:extLst>
      <p:ext uri="{BB962C8B-B14F-4D97-AF65-F5344CB8AC3E}">
        <p14:creationId xmlns:p14="http://schemas.microsoft.com/office/powerpoint/2010/main" val="387764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5C28-F15E-4FF2-9AC2-3E155C79C89F}"/>
              </a:ext>
            </a:extLst>
          </p:cNvPr>
          <p:cNvSpPr>
            <a:spLocks noGrp="1"/>
          </p:cNvSpPr>
          <p:nvPr>
            <p:ph type="title"/>
          </p:nvPr>
        </p:nvSpPr>
        <p:spPr/>
        <p:txBody>
          <a:bodyPr/>
          <a:lstStyle/>
          <a:p>
            <a:r>
              <a:rPr lang="en-US" dirty="0"/>
              <a:t>Spectral Index Task</a:t>
            </a:r>
          </a:p>
        </p:txBody>
      </p:sp>
      <p:sp>
        <p:nvSpPr>
          <p:cNvPr id="3" name="Content Placeholder 2">
            <a:extLst>
              <a:ext uri="{FF2B5EF4-FFF2-40B4-BE49-F238E27FC236}">
                <a16:creationId xmlns:a16="http://schemas.microsoft.com/office/drawing/2014/main" id="{DDF248DD-7EBE-4C97-A697-44C560CD0D48}"/>
              </a:ext>
            </a:extLst>
          </p:cNvPr>
          <p:cNvSpPr>
            <a:spLocks noGrp="1"/>
          </p:cNvSpPr>
          <p:nvPr>
            <p:ph idx="1"/>
          </p:nvPr>
        </p:nvSpPr>
        <p:spPr/>
        <p:txBody>
          <a:bodyPr/>
          <a:lstStyle/>
          <a:p>
            <a:r>
              <a:rPr lang="en-US" dirty="0"/>
              <a:t>6. Search for output in search page</a:t>
            </a:r>
          </a:p>
          <a:p>
            <a:endParaRPr lang="en-US" dirty="0"/>
          </a:p>
        </p:txBody>
      </p:sp>
      <p:pic>
        <p:nvPicPr>
          <p:cNvPr id="9" name="Picture 8">
            <a:extLst>
              <a:ext uri="{FF2B5EF4-FFF2-40B4-BE49-F238E27FC236}">
                <a16:creationId xmlns:a16="http://schemas.microsoft.com/office/drawing/2014/main" id="{6260BCBA-58EE-4AA8-A600-0538EA854AEF}"/>
              </a:ext>
            </a:extLst>
          </p:cNvPr>
          <p:cNvPicPr>
            <a:picLocks noChangeAspect="1"/>
          </p:cNvPicPr>
          <p:nvPr/>
        </p:nvPicPr>
        <p:blipFill>
          <a:blip r:embed="rId2"/>
          <a:stretch>
            <a:fillRect/>
          </a:stretch>
        </p:blipFill>
        <p:spPr>
          <a:xfrm>
            <a:off x="1293275" y="1594128"/>
            <a:ext cx="9602401" cy="4838419"/>
          </a:xfrm>
          <a:prstGeom prst="rect">
            <a:avLst/>
          </a:prstGeom>
        </p:spPr>
      </p:pic>
    </p:spTree>
    <p:extLst>
      <p:ext uri="{BB962C8B-B14F-4D97-AF65-F5344CB8AC3E}">
        <p14:creationId xmlns:p14="http://schemas.microsoft.com/office/powerpoint/2010/main" val="1530302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34839-83FA-491E-B44E-67F632D9A26F}"/>
              </a:ext>
            </a:extLst>
          </p:cNvPr>
          <p:cNvPicPr>
            <a:picLocks noChangeAspect="1"/>
          </p:cNvPicPr>
          <p:nvPr/>
        </p:nvPicPr>
        <p:blipFill>
          <a:blip r:embed="rId2"/>
          <a:stretch>
            <a:fillRect/>
          </a:stretch>
        </p:blipFill>
        <p:spPr>
          <a:xfrm>
            <a:off x="804672" y="1654440"/>
            <a:ext cx="10579608" cy="4193923"/>
          </a:xfrm>
          <a:prstGeom prst="rect">
            <a:avLst/>
          </a:prstGeom>
        </p:spPr>
      </p:pic>
      <p:sp>
        <p:nvSpPr>
          <p:cNvPr id="2" name="Title 1">
            <a:extLst>
              <a:ext uri="{FF2B5EF4-FFF2-40B4-BE49-F238E27FC236}">
                <a16:creationId xmlns:a16="http://schemas.microsoft.com/office/drawing/2014/main" id="{F5B0A05E-272A-44F1-81CF-3220B0291F35}"/>
              </a:ext>
            </a:extLst>
          </p:cNvPr>
          <p:cNvSpPr>
            <a:spLocks noGrp="1"/>
          </p:cNvSpPr>
          <p:nvPr>
            <p:ph type="title"/>
          </p:nvPr>
        </p:nvSpPr>
        <p:spPr/>
        <p:txBody>
          <a:bodyPr/>
          <a:lstStyle/>
          <a:p>
            <a:r>
              <a:rPr lang="en-US" dirty="0"/>
              <a:t>Spectral Index Task</a:t>
            </a:r>
          </a:p>
        </p:txBody>
      </p:sp>
      <p:sp>
        <p:nvSpPr>
          <p:cNvPr id="3" name="Content Placeholder 2">
            <a:extLst>
              <a:ext uri="{FF2B5EF4-FFF2-40B4-BE49-F238E27FC236}">
                <a16:creationId xmlns:a16="http://schemas.microsoft.com/office/drawing/2014/main" id="{DF5C72C6-AF1E-40F6-ADCA-8E20664263D2}"/>
              </a:ext>
            </a:extLst>
          </p:cNvPr>
          <p:cNvSpPr>
            <a:spLocks noGrp="1"/>
          </p:cNvSpPr>
          <p:nvPr>
            <p:ph idx="1"/>
          </p:nvPr>
        </p:nvSpPr>
        <p:spPr/>
        <p:txBody>
          <a:bodyPr/>
          <a:lstStyle/>
          <a:p>
            <a:r>
              <a:rPr lang="en-US" dirty="0"/>
              <a:t>7. Select product and download</a:t>
            </a:r>
          </a:p>
        </p:txBody>
      </p:sp>
      <p:sp>
        <p:nvSpPr>
          <p:cNvPr id="7" name="TextBox 6">
            <a:extLst>
              <a:ext uri="{FF2B5EF4-FFF2-40B4-BE49-F238E27FC236}">
                <a16:creationId xmlns:a16="http://schemas.microsoft.com/office/drawing/2014/main" id="{320B356B-66FC-458D-8489-127E982C43A5}"/>
              </a:ext>
            </a:extLst>
          </p:cNvPr>
          <p:cNvSpPr txBox="1"/>
          <p:nvPr/>
        </p:nvSpPr>
        <p:spPr>
          <a:xfrm>
            <a:off x="207448" y="5858932"/>
            <a:ext cx="3244478" cy="276999"/>
          </a:xfrm>
          <a:prstGeom prst="rect">
            <a:avLst/>
          </a:prstGeom>
          <a:noFill/>
          <a:ln>
            <a:solidFill>
              <a:srgbClr val="FF000A"/>
            </a:solidFill>
          </a:ln>
        </p:spPr>
        <p:txBody>
          <a:bodyPr wrap="none" lIns="0" tIns="0" rIns="0" bIns="0" rtlCol="0">
            <a:spAutoFit/>
          </a:bodyPr>
          <a:lstStyle/>
          <a:p>
            <a:pPr algn="l">
              <a:lnSpc>
                <a:spcPct val="100000"/>
              </a:lnSpc>
              <a:spcBef>
                <a:spcPts val="900"/>
              </a:spcBef>
              <a:buSzPct val="100000"/>
            </a:pPr>
            <a:r>
              <a:rPr lang="en-US" sz="1800" dirty="0"/>
              <a:t>Download both </a:t>
            </a:r>
            <a:r>
              <a:rPr lang="en-US" sz="1800" dirty="0" err="1"/>
              <a:t>dat</a:t>
            </a:r>
            <a:r>
              <a:rPr lang="en-US" sz="1800" dirty="0"/>
              <a:t> and </a:t>
            </a:r>
            <a:r>
              <a:rPr lang="en-US" sz="1800" dirty="0" err="1"/>
              <a:t>hdr</a:t>
            </a:r>
            <a:r>
              <a:rPr lang="en-US" sz="1800" dirty="0"/>
              <a:t> files</a:t>
            </a:r>
          </a:p>
        </p:txBody>
      </p:sp>
      <p:cxnSp>
        <p:nvCxnSpPr>
          <p:cNvPr id="9" name="Straight Arrow Connector 8">
            <a:extLst>
              <a:ext uri="{FF2B5EF4-FFF2-40B4-BE49-F238E27FC236}">
                <a16:creationId xmlns:a16="http://schemas.microsoft.com/office/drawing/2014/main" id="{1DA61AAC-1D36-4F97-A75B-166F5FF2E53E}"/>
              </a:ext>
            </a:extLst>
          </p:cNvPr>
          <p:cNvCxnSpPr>
            <a:cxnSpLocks/>
          </p:cNvCxnSpPr>
          <p:nvPr/>
        </p:nvCxnSpPr>
        <p:spPr>
          <a:xfrm flipV="1">
            <a:off x="804672" y="5327952"/>
            <a:ext cx="466344" cy="520411"/>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cxnSp>
        <p:nvCxnSpPr>
          <p:cNvPr id="14" name="Straight Arrow Connector 13">
            <a:extLst>
              <a:ext uri="{FF2B5EF4-FFF2-40B4-BE49-F238E27FC236}">
                <a16:creationId xmlns:a16="http://schemas.microsoft.com/office/drawing/2014/main" id="{B1CE0F7C-B496-462F-AD24-23029DB8C6BF}"/>
              </a:ext>
            </a:extLst>
          </p:cNvPr>
          <p:cNvCxnSpPr>
            <a:cxnSpLocks/>
          </p:cNvCxnSpPr>
          <p:nvPr/>
        </p:nvCxnSpPr>
        <p:spPr>
          <a:xfrm flipV="1">
            <a:off x="804672" y="5622925"/>
            <a:ext cx="466344" cy="225438"/>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1398004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E506-BD87-4929-906E-354977AD4E8E}"/>
              </a:ext>
            </a:extLst>
          </p:cNvPr>
          <p:cNvSpPr>
            <a:spLocks noGrp="1"/>
          </p:cNvSpPr>
          <p:nvPr>
            <p:ph type="title"/>
          </p:nvPr>
        </p:nvSpPr>
        <p:spPr/>
        <p:txBody>
          <a:bodyPr/>
          <a:lstStyle/>
          <a:p>
            <a:r>
              <a:rPr lang="en-US" dirty="0"/>
              <a:t>Spectral Index Task</a:t>
            </a:r>
          </a:p>
        </p:txBody>
      </p:sp>
      <p:sp>
        <p:nvSpPr>
          <p:cNvPr id="3" name="Content Placeholder 2">
            <a:extLst>
              <a:ext uri="{FF2B5EF4-FFF2-40B4-BE49-F238E27FC236}">
                <a16:creationId xmlns:a16="http://schemas.microsoft.com/office/drawing/2014/main" id="{19DF7B57-608A-4784-8364-7248F23B64FF}"/>
              </a:ext>
            </a:extLst>
          </p:cNvPr>
          <p:cNvSpPr>
            <a:spLocks noGrp="1"/>
          </p:cNvSpPr>
          <p:nvPr>
            <p:ph idx="1"/>
          </p:nvPr>
        </p:nvSpPr>
        <p:spPr/>
        <p:txBody>
          <a:bodyPr/>
          <a:lstStyle/>
          <a:p>
            <a:r>
              <a:rPr lang="en-US" dirty="0"/>
              <a:t>8. Import into ArcGIS or ENVI for analysis</a:t>
            </a:r>
          </a:p>
        </p:txBody>
      </p:sp>
      <p:pic>
        <p:nvPicPr>
          <p:cNvPr id="7" name="Picture 6">
            <a:extLst>
              <a:ext uri="{FF2B5EF4-FFF2-40B4-BE49-F238E27FC236}">
                <a16:creationId xmlns:a16="http://schemas.microsoft.com/office/drawing/2014/main" id="{5883627E-2748-4EAC-8C98-43C2627EA921}"/>
              </a:ext>
            </a:extLst>
          </p:cNvPr>
          <p:cNvPicPr>
            <a:picLocks noChangeAspect="1"/>
          </p:cNvPicPr>
          <p:nvPr/>
        </p:nvPicPr>
        <p:blipFill>
          <a:blip r:embed="rId2"/>
          <a:stretch>
            <a:fillRect/>
          </a:stretch>
        </p:blipFill>
        <p:spPr>
          <a:xfrm>
            <a:off x="2747771" y="1565504"/>
            <a:ext cx="6693409" cy="4867043"/>
          </a:xfrm>
          <a:prstGeom prst="rect">
            <a:avLst/>
          </a:prstGeom>
        </p:spPr>
      </p:pic>
    </p:spTree>
    <p:extLst>
      <p:ext uri="{BB962C8B-B14F-4D97-AF65-F5344CB8AC3E}">
        <p14:creationId xmlns:p14="http://schemas.microsoft.com/office/powerpoint/2010/main" val="2216237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33CF5-B3E6-483B-88B2-01DBC57FC8B5}"/>
              </a:ext>
            </a:extLst>
          </p:cNvPr>
          <p:cNvSpPr>
            <a:spLocks noGrp="1"/>
          </p:cNvSpPr>
          <p:nvPr>
            <p:ph type="title"/>
          </p:nvPr>
        </p:nvSpPr>
        <p:spPr/>
        <p:txBody>
          <a:bodyPr/>
          <a:lstStyle/>
          <a:p>
            <a:r>
              <a:rPr lang="en-US" dirty="0"/>
              <a:t>Vegetation Task</a:t>
            </a:r>
          </a:p>
        </p:txBody>
      </p:sp>
      <p:sp>
        <p:nvSpPr>
          <p:cNvPr id="12" name="Content Placeholder 11">
            <a:extLst>
              <a:ext uri="{FF2B5EF4-FFF2-40B4-BE49-F238E27FC236}">
                <a16:creationId xmlns:a16="http://schemas.microsoft.com/office/drawing/2014/main" id="{383DFB97-B9FD-42F9-AC4E-8F4F96E23091}"/>
              </a:ext>
            </a:extLst>
          </p:cNvPr>
          <p:cNvSpPr>
            <a:spLocks noGrp="1"/>
          </p:cNvSpPr>
          <p:nvPr>
            <p:ph idx="1"/>
          </p:nvPr>
        </p:nvSpPr>
        <p:spPr/>
        <p:txBody>
          <a:bodyPr/>
          <a:lstStyle/>
          <a:p>
            <a:pPr marL="0" marR="0">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Description: </a:t>
            </a:r>
            <a:r>
              <a:rPr lang="en-US" b="0" dirty="0">
                <a:latin typeface="Arial" panose="020B0604020202020204" pitchFamily="34" charset="0"/>
                <a:ea typeface="Calibri" panose="020F0502020204030204" pitchFamily="34" charset="0"/>
                <a:cs typeface="Arial" panose="020B0604020202020204" pitchFamily="34" charset="0"/>
              </a:rPr>
              <a:t>The </a:t>
            </a:r>
            <a:r>
              <a:rPr lang="en-US" b="0" dirty="0">
                <a:effectLst/>
                <a:latin typeface="Arial" panose="020B0604020202020204" pitchFamily="34" charset="0"/>
                <a:ea typeface="Calibri" panose="020F0502020204030204" pitchFamily="34" charset="0"/>
                <a:cs typeface="Arial" panose="020B0604020202020204" pitchFamily="34" charset="0"/>
              </a:rPr>
              <a:t>Vegetation Task uses NDVI and threshold to classify vegetation in the image.  Pixels with NDVI values above the threshold will be classified as vegetation.</a:t>
            </a:r>
          </a:p>
          <a:p>
            <a:pPr marL="0" marR="0">
              <a:spcBef>
                <a:spcPts val="0"/>
              </a:spcBef>
              <a:spcAft>
                <a:spcPts val="0"/>
              </a:spcAft>
            </a:pPr>
            <a:r>
              <a:rPr lang="en-US" b="0" dirty="0">
                <a:effectLst/>
                <a:latin typeface="Arial" panose="020B0604020202020204" pitchFamily="34" charset="0"/>
                <a:ea typeface="Calibri" panose="020F0502020204030204" pitchFamily="34" charset="0"/>
                <a:cs typeface="Arial" panose="020B0604020202020204" pitchFamily="34" charset="0"/>
              </a:rPr>
              <a:t> </a:t>
            </a:r>
          </a:p>
          <a:p>
            <a:pPr marL="0" marR="0">
              <a:spcBef>
                <a:spcPts val="0"/>
              </a:spcBef>
              <a:spcAft>
                <a:spcPts val="0"/>
              </a:spcAft>
            </a:pPr>
            <a:r>
              <a:rPr lang="en-US" b="0" dirty="0">
                <a:effectLst/>
                <a:latin typeface="Arial" panose="020B0604020202020204" pitchFamily="34" charset="0"/>
                <a:ea typeface="Calibri" panose="020F0502020204030204" pitchFamily="34" charset="0"/>
                <a:cs typeface="Arial" panose="020B0604020202020204" pitchFamily="34" charset="0"/>
              </a:rPr>
              <a:t>Requires Multispectral/Hyperspectral data that include RED and NIR bands</a:t>
            </a:r>
          </a:p>
          <a:p>
            <a:pPr marL="0" marR="0">
              <a:spcBef>
                <a:spcPts val="0"/>
              </a:spcBef>
              <a:spcAft>
                <a:spcPts val="0"/>
              </a:spcAft>
            </a:pPr>
            <a:endParaRPr lang="en-US" dirty="0">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Image Used: </a:t>
            </a:r>
            <a:r>
              <a:rPr lang="en-US" b="0" dirty="0" err="1">
                <a:effectLst/>
                <a:latin typeface="Arial" panose="020B0604020202020204" pitchFamily="34" charset="0"/>
                <a:ea typeface="Calibri" panose="020F0502020204030204" pitchFamily="34" charset="0"/>
                <a:cs typeface="Arial" panose="020B0604020202020204" pitchFamily="34" charset="0"/>
              </a:rPr>
              <a:t>tsunami_before</a:t>
            </a:r>
            <a:endParaRPr lang="en-US" b="0" dirty="0">
              <a:effectLst/>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endParaRPr lang="en-US" dirty="0">
              <a:latin typeface="Arial" panose="020B0604020202020204" pitchFamily="34" charset="0"/>
              <a:ea typeface="Calibri" panose="020F0502020204030204" pitchFamily="34" charset="0"/>
              <a:cs typeface="Arial" panose="020B0604020202020204" pitchFamily="34" charset="0"/>
            </a:endParaRPr>
          </a:p>
          <a:p>
            <a:pPr marL="0" marR="0">
              <a:spcBef>
                <a:spcPts val="0"/>
              </a:spcBef>
              <a:spcAft>
                <a:spcPts val="0"/>
              </a:spcAft>
            </a:pPr>
            <a:r>
              <a:rPr lang="en-US" dirty="0">
                <a:effectLst/>
                <a:latin typeface="Arial" panose="020B0604020202020204" pitchFamily="34" charset="0"/>
                <a:ea typeface="Calibri" panose="020F0502020204030204" pitchFamily="34" charset="0"/>
                <a:cs typeface="Arial" panose="020B0604020202020204" pitchFamily="34" charset="0"/>
              </a:rPr>
              <a:t>Output File: </a:t>
            </a:r>
            <a:r>
              <a:rPr lang="en-US" b="0" dirty="0">
                <a:effectLst/>
                <a:latin typeface="Arial" panose="020B0604020202020204" pitchFamily="34" charset="0"/>
                <a:ea typeface="Calibri" panose="020F0502020204030204" pitchFamily="34" charset="0"/>
                <a:cs typeface="Arial" panose="020B0604020202020204" pitchFamily="34" charset="0"/>
              </a:rPr>
              <a:t>Shapefile</a:t>
            </a:r>
          </a:p>
          <a:p>
            <a:endParaRPr lang="en-US" dirty="0"/>
          </a:p>
        </p:txBody>
      </p:sp>
    </p:spTree>
    <p:extLst>
      <p:ext uri="{BB962C8B-B14F-4D97-AF65-F5344CB8AC3E}">
        <p14:creationId xmlns:p14="http://schemas.microsoft.com/office/powerpoint/2010/main" val="8914885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02D-6F2A-4716-81DE-1F2EF5753189}"/>
              </a:ext>
            </a:extLst>
          </p:cNvPr>
          <p:cNvSpPr>
            <a:spLocks noGrp="1"/>
          </p:cNvSpPr>
          <p:nvPr>
            <p:ph type="title"/>
          </p:nvPr>
        </p:nvSpPr>
        <p:spPr/>
        <p:txBody>
          <a:bodyPr/>
          <a:lstStyle/>
          <a:p>
            <a:r>
              <a:rPr lang="en-US" dirty="0"/>
              <a:t>Vegetation Task</a:t>
            </a:r>
          </a:p>
        </p:txBody>
      </p:sp>
      <p:sp>
        <p:nvSpPr>
          <p:cNvPr id="3" name="Content Placeholder 2">
            <a:extLst>
              <a:ext uri="{FF2B5EF4-FFF2-40B4-BE49-F238E27FC236}">
                <a16:creationId xmlns:a16="http://schemas.microsoft.com/office/drawing/2014/main" id="{8C5A0B88-41A5-49EF-A96B-D9EC49AA5AA8}"/>
              </a:ext>
            </a:extLst>
          </p:cNvPr>
          <p:cNvSpPr>
            <a:spLocks noGrp="1"/>
          </p:cNvSpPr>
          <p:nvPr>
            <p:ph idx="1"/>
          </p:nvPr>
        </p:nvSpPr>
        <p:spPr>
          <a:xfrm>
            <a:off x="457200" y="1235077"/>
            <a:ext cx="6784848" cy="1453260"/>
          </a:xfrm>
        </p:spPr>
        <p:txBody>
          <a:bodyPr/>
          <a:lstStyle/>
          <a:p>
            <a:pPr marL="342900" indent="-342900">
              <a:buAutoNum type="arabicPeriod"/>
            </a:pPr>
            <a:r>
              <a:rPr lang="en-US" dirty="0"/>
              <a:t>Select Image</a:t>
            </a:r>
          </a:p>
          <a:p>
            <a:pPr marL="342900" indent="-342900">
              <a:buAutoNum type="arabicPeriod"/>
            </a:pPr>
            <a:r>
              <a:rPr lang="en-US" dirty="0"/>
              <a:t>Click on the Wrench icon        to open the list of ENVI Tasks</a:t>
            </a:r>
          </a:p>
          <a:p>
            <a:pPr marL="342900" indent="-342900">
              <a:buAutoNum type="arabicPeriod"/>
            </a:pPr>
            <a:r>
              <a:rPr lang="en-US" dirty="0"/>
              <a:t>Select “Vegetation” </a:t>
            </a:r>
          </a:p>
        </p:txBody>
      </p:sp>
      <p:pic>
        <p:nvPicPr>
          <p:cNvPr id="6" name="Picture 5">
            <a:extLst>
              <a:ext uri="{FF2B5EF4-FFF2-40B4-BE49-F238E27FC236}">
                <a16:creationId xmlns:a16="http://schemas.microsoft.com/office/drawing/2014/main" id="{C90CC52D-FD60-4DA5-9D2E-188FF9482ECA}"/>
              </a:ext>
            </a:extLst>
          </p:cNvPr>
          <p:cNvPicPr>
            <a:picLocks noChangeAspect="1"/>
          </p:cNvPicPr>
          <p:nvPr/>
        </p:nvPicPr>
        <p:blipFill>
          <a:blip r:embed="rId2"/>
          <a:stretch>
            <a:fillRect/>
          </a:stretch>
        </p:blipFill>
        <p:spPr>
          <a:xfrm>
            <a:off x="3282292" y="1617516"/>
            <a:ext cx="323895" cy="276264"/>
          </a:xfrm>
          <a:prstGeom prst="rect">
            <a:avLst/>
          </a:prstGeom>
        </p:spPr>
      </p:pic>
      <p:pic>
        <p:nvPicPr>
          <p:cNvPr id="8" name="Picture 7">
            <a:extLst>
              <a:ext uri="{FF2B5EF4-FFF2-40B4-BE49-F238E27FC236}">
                <a16:creationId xmlns:a16="http://schemas.microsoft.com/office/drawing/2014/main" id="{92B97B2C-7CFB-4B4A-8B35-F7B63FDA9FF9}"/>
              </a:ext>
            </a:extLst>
          </p:cNvPr>
          <p:cNvPicPr>
            <a:picLocks noChangeAspect="1"/>
          </p:cNvPicPr>
          <p:nvPr/>
        </p:nvPicPr>
        <p:blipFill>
          <a:blip r:embed="rId3"/>
          <a:stretch>
            <a:fillRect/>
          </a:stretch>
        </p:blipFill>
        <p:spPr>
          <a:xfrm>
            <a:off x="5029200" y="1042416"/>
            <a:ext cx="6181867" cy="5289823"/>
          </a:xfrm>
          <a:prstGeom prst="rect">
            <a:avLst/>
          </a:prstGeom>
        </p:spPr>
      </p:pic>
      <p:sp>
        <p:nvSpPr>
          <p:cNvPr id="9" name="Rectangle 8">
            <a:extLst>
              <a:ext uri="{FF2B5EF4-FFF2-40B4-BE49-F238E27FC236}">
                <a16:creationId xmlns:a16="http://schemas.microsoft.com/office/drawing/2014/main" id="{203CA3A7-829B-4D83-A69C-5590117479F3}"/>
              </a:ext>
            </a:extLst>
          </p:cNvPr>
          <p:cNvSpPr/>
          <p:nvPr/>
        </p:nvSpPr>
        <p:spPr>
          <a:xfrm>
            <a:off x="5138928" y="5084064"/>
            <a:ext cx="5943600" cy="430740"/>
          </a:xfrm>
          <a:prstGeom prst="rect">
            <a:avLst/>
          </a:prstGeom>
          <a:noFill/>
          <a:ln w="19050">
            <a:solidFill>
              <a:srgbClr val="FF000A"/>
            </a:solidFill>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273783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6641-92A9-4034-A18C-A7C06EFC33C6}"/>
              </a:ext>
            </a:extLst>
          </p:cNvPr>
          <p:cNvSpPr>
            <a:spLocks noGrp="1"/>
          </p:cNvSpPr>
          <p:nvPr>
            <p:ph type="title"/>
          </p:nvPr>
        </p:nvSpPr>
        <p:spPr/>
        <p:txBody>
          <a:bodyPr/>
          <a:lstStyle/>
          <a:p>
            <a:r>
              <a:rPr lang="en-US" dirty="0"/>
              <a:t>Vegetation Task</a:t>
            </a:r>
          </a:p>
        </p:txBody>
      </p:sp>
      <p:pic>
        <p:nvPicPr>
          <p:cNvPr id="8" name="Content Placeholder 7">
            <a:extLst>
              <a:ext uri="{FF2B5EF4-FFF2-40B4-BE49-F238E27FC236}">
                <a16:creationId xmlns:a16="http://schemas.microsoft.com/office/drawing/2014/main" id="{D3C6532E-9991-453C-94BB-1856BA83196D}"/>
              </a:ext>
            </a:extLst>
          </p:cNvPr>
          <p:cNvPicPr>
            <a:picLocks noGrp="1" noChangeAspect="1"/>
          </p:cNvPicPr>
          <p:nvPr>
            <p:ph idx="1"/>
          </p:nvPr>
        </p:nvPicPr>
        <p:blipFill>
          <a:blip r:embed="rId2"/>
          <a:stretch>
            <a:fillRect/>
          </a:stretch>
        </p:blipFill>
        <p:spPr>
          <a:xfrm>
            <a:off x="1359827" y="1327615"/>
            <a:ext cx="9469171" cy="4706007"/>
          </a:xfrm>
        </p:spPr>
      </p:pic>
      <p:sp>
        <p:nvSpPr>
          <p:cNvPr id="11" name="TextBox 10">
            <a:extLst>
              <a:ext uri="{FF2B5EF4-FFF2-40B4-BE49-F238E27FC236}">
                <a16:creationId xmlns:a16="http://schemas.microsoft.com/office/drawing/2014/main" id="{232E8603-3E58-407C-A132-51F4DDBBCB5C}"/>
              </a:ext>
            </a:extLst>
          </p:cNvPr>
          <p:cNvSpPr txBox="1"/>
          <p:nvPr/>
        </p:nvSpPr>
        <p:spPr>
          <a:xfrm>
            <a:off x="1272515" y="3758184"/>
            <a:ext cx="4821897" cy="669414"/>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Be sure to check the </a:t>
            </a:r>
          </a:p>
          <a:p>
            <a:pPr algn="ctr">
              <a:lnSpc>
                <a:spcPct val="100000"/>
              </a:lnSpc>
              <a:spcBef>
                <a:spcPts val="900"/>
              </a:spcBef>
              <a:buSzPct val="100000"/>
            </a:pPr>
            <a:r>
              <a:rPr lang="en-US" sz="1800" dirty="0"/>
              <a:t>Generate Vector Output box to create shapefile</a:t>
            </a:r>
          </a:p>
        </p:txBody>
      </p:sp>
      <p:cxnSp>
        <p:nvCxnSpPr>
          <p:cNvPr id="12" name="Straight Arrow Connector 11">
            <a:extLst>
              <a:ext uri="{FF2B5EF4-FFF2-40B4-BE49-F238E27FC236}">
                <a16:creationId xmlns:a16="http://schemas.microsoft.com/office/drawing/2014/main" id="{5AF50B66-60A5-4BD2-9E7D-4DE7F192C887}"/>
              </a:ext>
            </a:extLst>
          </p:cNvPr>
          <p:cNvCxnSpPr/>
          <p:nvPr/>
        </p:nvCxnSpPr>
        <p:spPr>
          <a:xfrm flipV="1">
            <a:off x="4279392" y="3063240"/>
            <a:ext cx="192024" cy="694944"/>
          </a:xfrm>
          <a:prstGeom prst="straightConnector1">
            <a:avLst/>
          </a:prstGeom>
          <a:ln w="38100" cap="sq">
            <a:tailEnd type="triangle"/>
          </a:ln>
        </p:spPr>
        <p:style>
          <a:lnRef idx="1">
            <a:schemeClr val="accent1"/>
          </a:lnRef>
          <a:fillRef idx="0">
            <a:schemeClr val="accent1"/>
          </a:fillRef>
          <a:effectRef idx="0">
            <a:srgbClr val="000000"/>
          </a:effectRef>
          <a:fontRef idx="minor">
            <a:schemeClr val="lt2"/>
          </a:fontRef>
        </p:style>
      </p:cxnSp>
      <p:sp>
        <p:nvSpPr>
          <p:cNvPr id="13" name="Content Placeholder 2">
            <a:extLst>
              <a:ext uri="{FF2B5EF4-FFF2-40B4-BE49-F238E27FC236}">
                <a16:creationId xmlns:a16="http://schemas.microsoft.com/office/drawing/2014/main" id="{B35D54E4-4C7A-413A-A60F-1FACAF5E870A}"/>
              </a:ext>
            </a:extLst>
          </p:cNvPr>
          <p:cNvSpPr txBox="1">
            <a:spLocks/>
          </p:cNvSpPr>
          <p:nvPr/>
        </p:nvSpPr>
        <p:spPr>
          <a:xfrm>
            <a:off x="457200" y="1122516"/>
            <a:ext cx="8558784" cy="358812"/>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4. Add any input parameters and submit. </a:t>
            </a:r>
          </a:p>
        </p:txBody>
      </p:sp>
      <p:sp>
        <p:nvSpPr>
          <p:cNvPr id="14" name="TextBox 13">
            <a:extLst>
              <a:ext uri="{FF2B5EF4-FFF2-40B4-BE49-F238E27FC236}">
                <a16:creationId xmlns:a16="http://schemas.microsoft.com/office/drawing/2014/main" id="{45DF066C-4F3B-4169-85A5-CF4303332934}"/>
              </a:ext>
            </a:extLst>
          </p:cNvPr>
          <p:cNvSpPr txBox="1"/>
          <p:nvPr/>
        </p:nvSpPr>
        <p:spPr>
          <a:xfrm>
            <a:off x="6094412" y="5695935"/>
            <a:ext cx="2167260" cy="276999"/>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Click “Submit” Button</a:t>
            </a:r>
            <a:endParaRPr lang="en-US" sz="1800" dirty="0"/>
          </a:p>
        </p:txBody>
      </p:sp>
      <p:cxnSp>
        <p:nvCxnSpPr>
          <p:cNvPr id="15" name="Straight Arrow Connector 14">
            <a:extLst>
              <a:ext uri="{FF2B5EF4-FFF2-40B4-BE49-F238E27FC236}">
                <a16:creationId xmlns:a16="http://schemas.microsoft.com/office/drawing/2014/main" id="{2FB98FBC-FD21-4160-8B9B-6F7FE27D7960}"/>
              </a:ext>
            </a:extLst>
          </p:cNvPr>
          <p:cNvCxnSpPr/>
          <p:nvPr/>
        </p:nvCxnSpPr>
        <p:spPr>
          <a:xfrm>
            <a:off x="8293608" y="5824728"/>
            <a:ext cx="859536" cy="0"/>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29375947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87CB-52E9-4C75-9914-8AC8C95E67DB}"/>
              </a:ext>
            </a:extLst>
          </p:cNvPr>
          <p:cNvSpPr>
            <a:spLocks noGrp="1"/>
          </p:cNvSpPr>
          <p:nvPr>
            <p:ph type="title"/>
          </p:nvPr>
        </p:nvSpPr>
        <p:spPr/>
        <p:txBody>
          <a:bodyPr/>
          <a:lstStyle/>
          <a:p>
            <a:r>
              <a:rPr lang="en-US" dirty="0"/>
              <a:t>Vegetation Task</a:t>
            </a:r>
          </a:p>
        </p:txBody>
      </p:sp>
      <p:sp>
        <p:nvSpPr>
          <p:cNvPr id="7" name="Content Placeholder 2">
            <a:extLst>
              <a:ext uri="{FF2B5EF4-FFF2-40B4-BE49-F238E27FC236}">
                <a16:creationId xmlns:a16="http://schemas.microsoft.com/office/drawing/2014/main" id="{94D48613-EF36-400B-9626-888979068B13}"/>
              </a:ext>
            </a:extLst>
          </p:cNvPr>
          <p:cNvSpPr txBox="1">
            <a:spLocks noGrp="1"/>
          </p:cNvSpPr>
          <p:nvPr>
            <p:ph idx="1"/>
          </p:nvPr>
        </p:nvSpPr>
        <p:spPr>
          <a:xfrm>
            <a:off x="457200" y="1326515"/>
            <a:ext cx="11274425" cy="328549"/>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5. Check status on “Jobs” page.</a:t>
            </a:r>
          </a:p>
        </p:txBody>
      </p:sp>
      <p:sp>
        <p:nvSpPr>
          <p:cNvPr id="6" name="TextBox 5">
            <a:extLst>
              <a:ext uri="{FF2B5EF4-FFF2-40B4-BE49-F238E27FC236}">
                <a16:creationId xmlns:a16="http://schemas.microsoft.com/office/drawing/2014/main" id="{8DC4ADC1-DFCB-46C8-9E3F-161C05BA6BAA}"/>
              </a:ext>
            </a:extLst>
          </p:cNvPr>
          <p:cNvSpPr txBox="1"/>
          <p:nvPr/>
        </p:nvSpPr>
        <p:spPr>
          <a:xfrm>
            <a:off x="6492332" y="5044010"/>
            <a:ext cx="4058803" cy="607859"/>
          </a:xfrm>
          <a:prstGeom prst="rect">
            <a:avLst/>
          </a:prstGeom>
          <a:noFill/>
          <a:ln>
            <a:solidFill>
              <a:srgbClr val="FF000A"/>
            </a:solidFill>
          </a:ln>
        </p:spPr>
        <p:txBody>
          <a:bodyPr wrap="none" lIns="0" tIns="0" rIns="0" bIns="0" rtlCol="0">
            <a:spAutoFit/>
          </a:bodyPr>
          <a:lstStyle/>
          <a:p>
            <a:pPr algn="ctr">
              <a:lnSpc>
                <a:spcPct val="100000"/>
              </a:lnSpc>
              <a:spcBef>
                <a:spcPts val="900"/>
              </a:spcBef>
              <a:buSzPct val="100000"/>
            </a:pPr>
            <a:r>
              <a:rPr lang="en-US" sz="1600" dirty="0"/>
              <a:t>When Status shows “SUCCESS” go back to </a:t>
            </a:r>
          </a:p>
          <a:p>
            <a:pPr algn="ctr">
              <a:lnSpc>
                <a:spcPct val="100000"/>
              </a:lnSpc>
              <a:spcBef>
                <a:spcPts val="900"/>
              </a:spcBef>
              <a:buSzPct val="100000"/>
            </a:pPr>
            <a:r>
              <a:rPr lang="en-US" sz="1600" dirty="0"/>
              <a:t>main Search page to find the product.</a:t>
            </a:r>
          </a:p>
        </p:txBody>
      </p:sp>
      <p:cxnSp>
        <p:nvCxnSpPr>
          <p:cNvPr id="9" name="Straight Arrow Connector 8">
            <a:extLst>
              <a:ext uri="{FF2B5EF4-FFF2-40B4-BE49-F238E27FC236}">
                <a16:creationId xmlns:a16="http://schemas.microsoft.com/office/drawing/2014/main" id="{CBA9624F-6FA4-45B8-96DC-FA4D51D4ECFC}"/>
              </a:ext>
            </a:extLst>
          </p:cNvPr>
          <p:cNvCxnSpPr>
            <a:cxnSpLocks/>
          </p:cNvCxnSpPr>
          <p:nvPr/>
        </p:nvCxnSpPr>
        <p:spPr>
          <a:xfrm flipV="1">
            <a:off x="9956800" y="4256276"/>
            <a:ext cx="1126836" cy="787734"/>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pic>
        <p:nvPicPr>
          <p:cNvPr id="5" name="Picture 4">
            <a:extLst>
              <a:ext uri="{FF2B5EF4-FFF2-40B4-BE49-F238E27FC236}">
                <a16:creationId xmlns:a16="http://schemas.microsoft.com/office/drawing/2014/main" id="{70567432-84C7-49E8-B149-2D4AAB1D8872}"/>
              </a:ext>
            </a:extLst>
          </p:cNvPr>
          <p:cNvPicPr>
            <a:picLocks noChangeAspect="1"/>
          </p:cNvPicPr>
          <p:nvPr/>
        </p:nvPicPr>
        <p:blipFill>
          <a:blip r:embed="rId2"/>
          <a:stretch>
            <a:fillRect/>
          </a:stretch>
        </p:blipFill>
        <p:spPr>
          <a:xfrm>
            <a:off x="457074" y="2490311"/>
            <a:ext cx="11274551" cy="1736105"/>
          </a:xfrm>
          <a:prstGeom prst="rect">
            <a:avLst/>
          </a:prstGeom>
        </p:spPr>
      </p:pic>
    </p:spTree>
    <p:extLst>
      <p:ext uri="{BB962C8B-B14F-4D97-AF65-F5344CB8AC3E}">
        <p14:creationId xmlns:p14="http://schemas.microsoft.com/office/powerpoint/2010/main" val="3282717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5C28-F15E-4FF2-9AC2-3E155C79C89F}"/>
              </a:ext>
            </a:extLst>
          </p:cNvPr>
          <p:cNvSpPr>
            <a:spLocks noGrp="1"/>
          </p:cNvSpPr>
          <p:nvPr>
            <p:ph type="title"/>
          </p:nvPr>
        </p:nvSpPr>
        <p:spPr/>
        <p:txBody>
          <a:bodyPr/>
          <a:lstStyle/>
          <a:p>
            <a:r>
              <a:rPr lang="en-US" dirty="0"/>
              <a:t>Anomaly Detection Task</a:t>
            </a:r>
          </a:p>
        </p:txBody>
      </p:sp>
      <p:sp>
        <p:nvSpPr>
          <p:cNvPr id="3" name="Content Placeholder 2">
            <a:extLst>
              <a:ext uri="{FF2B5EF4-FFF2-40B4-BE49-F238E27FC236}">
                <a16:creationId xmlns:a16="http://schemas.microsoft.com/office/drawing/2014/main" id="{DDF248DD-7EBE-4C97-A697-44C560CD0D48}"/>
              </a:ext>
            </a:extLst>
          </p:cNvPr>
          <p:cNvSpPr>
            <a:spLocks noGrp="1"/>
          </p:cNvSpPr>
          <p:nvPr>
            <p:ph idx="1"/>
          </p:nvPr>
        </p:nvSpPr>
        <p:spPr/>
        <p:txBody>
          <a:bodyPr/>
          <a:lstStyle/>
          <a:p>
            <a:r>
              <a:rPr lang="en-US" dirty="0"/>
              <a:t>6. Search for output in search page</a:t>
            </a:r>
          </a:p>
          <a:p>
            <a:endParaRPr lang="en-US" dirty="0"/>
          </a:p>
        </p:txBody>
      </p:sp>
      <p:pic>
        <p:nvPicPr>
          <p:cNvPr id="6" name="Picture 5">
            <a:extLst>
              <a:ext uri="{FF2B5EF4-FFF2-40B4-BE49-F238E27FC236}">
                <a16:creationId xmlns:a16="http://schemas.microsoft.com/office/drawing/2014/main" id="{10E5E181-83C3-4F80-8D25-249E3CFCDF74}"/>
              </a:ext>
            </a:extLst>
          </p:cNvPr>
          <p:cNvPicPr>
            <a:picLocks noChangeAspect="1"/>
          </p:cNvPicPr>
          <p:nvPr/>
        </p:nvPicPr>
        <p:blipFill>
          <a:blip r:embed="rId2"/>
          <a:stretch>
            <a:fillRect/>
          </a:stretch>
        </p:blipFill>
        <p:spPr>
          <a:xfrm>
            <a:off x="1479365" y="1579605"/>
            <a:ext cx="9233269" cy="4950135"/>
          </a:xfrm>
          <a:prstGeom prst="rect">
            <a:avLst/>
          </a:prstGeom>
        </p:spPr>
      </p:pic>
    </p:spTree>
    <p:extLst>
      <p:ext uri="{BB962C8B-B14F-4D97-AF65-F5344CB8AC3E}">
        <p14:creationId xmlns:p14="http://schemas.microsoft.com/office/powerpoint/2010/main" val="32851418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5C28-F15E-4FF2-9AC2-3E155C79C89F}"/>
              </a:ext>
            </a:extLst>
          </p:cNvPr>
          <p:cNvSpPr>
            <a:spLocks noGrp="1"/>
          </p:cNvSpPr>
          <p:nvPr>
            <p:ph type="title"/>
          </p:nvPr>
        </p:nvSpPr>
        <p:spPr/>
        <p:txBody>
          <a:bodyPr/>
          <a:lstStyle/>
          <a:p>
            <a:r>
              <a:rPr lang="en-US" dirty="0"/>
              <a:t>Vegetation Task</a:t>
            </a:r>
          </a:p>
        </p:txBody>
      </p:sp>
      <p:sp>
        <p:nvSpPr>
          <p:cNvPr id="3" name="Content Placeholder 2">
            <a:extLst>
              <a:ext uri="{FF2B5EF4-FFF2-40B4-BE49-F238E27FC236}">
                <a16:creationId xmlns:a16="http://schemas.microsoft.com/office/drawing/2014/main" id="{DDF248DD-7EBE-4C97-A697-44C560CD0D48}"/>
              </a:ext>
            </a:extLst>
          </p:cNvPr>
          <p:cNvSpPr>
            <a:spLocks noGrp="1"/>
          </p:cNvSpPr>
          <p:nvPr>
            <p:ph idx="1"/>
          </p:nvPr>
        </p:nvSpPr>
        <p:spPr/>
        <p:txBody>
          <a:bodyPr/>
          <a:lstStyle/>
          <a:p>
            <a:r>
              <a:rPr lang="en-US" dirty="0"/>
              <a:t>6. Search for output in search page</a:t>
            </a:r>
          </a:p>
          <a:p>
            <a:endParaRPr lang="en-US" dirty="0"/>
          </a:p>
        </p:txBody>
      </p:sp>
      <p:pic>
        <p:nvPicPr>
          <p:cNvPr id="6" name="Picture 5">
            <a:extLst>
              <a:ext uri="{FF2B5EF4-FFF2-40B4-BE49-F238E27FC236}">
                <a16:creationId xmlns:a16="http://schemas.microsoft.com/office/drawing/2014/main" id="{07039875-C2E3-4558-8181-CD3538BEDBB4}"/>
              </a:ext>
            </a:extLst>
          </p:cNvPr>
          <p:cNvPicPr>
            <a:picLocks noChangeAspect="1"/>
          </p:cNvPicPr>
          <p:nvPr/>
        </p:nvPicPr>
        <p:blipFill>
          <a:blip r:embed="rId2"/>
          <a:stretch>
            <a:fillRect/>
          </a:stretch>
        </p:blipFill>
        <p:spPr>
          <a:xfrm>
            <a:off x="1559052" y="1622962"/>
            <a:ext cx="9070848" cy="4594958"/>
          </a:xfrm>
          <a:prstGeom prst="rect">
            <a:avLst/>
          </a:prstGeom>
        </p:spPr>
      </p:pic>
    </p:spTree>
    <p:extLst>
      <p:ext uri="{BB962C8B-B14F-4D97-AF65-F5344CB8AC3E}">
        <p14:creationId xmlns:p14="http://schemas.microsoft.com/office/powerpoint/2010/main" val="22999804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618614-2141-4B02-8C55-B9FD816D38F4}"/>
              </a:ext>
            </a:extLst>
          </p:cNvPr>
          <p:cNvPicPr>
            <a:picLocks noChangeAspect="1"/>
          </p:cNvPicPr>
          <p:nvPr/>
        </p:nvPicPr>
        <p:blipFill>
          <a:blip r:embed="rId2"/>
          <a:stretch>
            <a:fillRect/>
          </a:stretch>
        </p:blipFill>
        <p:spPr>
          <a:xfrm>
            <a:off x="457200" y="1712787"/>
            <a:ext cx="11274552" cy="3736476"/>
          </a:xfrm>
          <a:prstGeom prst="rect">
            <a:avLst/>
          </a:prstGeom>
        </p:spPr>
      </p:pic>
      <p:sp>
        <p:nvSpPr>
          <p:cNvPr id="2" name="Title 1">
            <a:extLst>
              <a:ext uri="{FF2B5EF4-FFF2-40B4-BE49-F238E27FC236}">
                <a16:creationId xmlns:a16="http://schemas.microsoft.com/office/drawing/2014/main" id="{F5B0A05E-272A-44F1-81CF-3220B0291F35}"/>
              </a:ext>
            </a:extLst>
          </p:cNvPr>
          <p:cNvSpPr>
            <a:spLocks noGrp="1"/>
          </p:cNvSpPr>
          <p:nvPr>
            <p:ph type="title"/>
          </p:nvPr>
        </p:nvSpPr>
        <p:spPr/>
        <p:txBody>
          <a:bodyPr/>
          <a:lstStyle/>
          <a:p>
            <a:r>
              <a:rPr lang="en-US" dirty="0"/>
              <a:t>Vegetation Task</a:t>
            </a:r>
          </a:p>
        </p:txBody>
      </p:sp>
      <p:sp>
        <p:nvSpPr>
          <p:cNvPr id="3" name="Content Placeholder 2">
            <a:extLst>
              <a:ext uri="{FF2B5EF4-FFF2-40B4-BE49-F238E27FC236}">
                <a16:creationId xmlns:a16="http://schemas.microsoft.com/office/drawing/2014/main" id="{DF5C72C6-AF1E-40F6-ADCA-8E20664263D2}"/>
              </a:ext>
            </a:extLst>
          </p:cNvPr>
          <p:cNvSpPr>
            <a:spLocks noGrp="1"/>
          </p:cNvSpPr>
          <p:nvPr>
            <p:ph idx="1"/>
          </p:nvPr>
        </p:nvSpPr>
        <p:spPr/>
        <p:txBody>
          <a:bodyPr/>
          <a:lstStyle/>
          <a:p>
            <a:r>
              <a:rPr lang="en-US" dirty="0"/>
              <a:t>7. Select product and download</a:t>
            </a:r>
          </a:p>
        </p:txBody>
      </p:sp>
      <p:sp>
        <p:nvSpPr>
          <p:cNvPr id="7" name="TextBox 6">
            <a:extLst>
              <a:ext uri="{FF2B5EF4-FFF2-40B4-BE49-F238E27FC236}">
                <a16:creationId xmlns:a16="http://schemas.microsoft.com/office/drawing/2014/main" id="{320B356B-66FC-458D-8489-127E982C43A5}"/>
              </a:ext>
            </a:extLst>
          </p:cNvPr>
          <p:cNvSpPr txBox="1"/>
          <p:nvPr/>
        </p:nvSpPr>
        <p:spPr>
          <a:xfrm>
            <a:off x="2456872" y="5203560"/>
            <a:ext cx="2372444" cy="276999"/>
          </a:xfrm>
          <a:prstGeom prst="rect">
            <a:avLst/>
          </a:prstGeom>
          <a:noFill/>
          <a:ln>
            <a:solidFill>
              <a:srgbClr val="FF000A"/>
            </a:solidFill>
          </a:ln>
        </p:spPr>
        <p:txBody>
          <a:bodyPr wrap="none" lIns="0" tIns="0" rIns="0" bIns="0" rtlCol="0">
            <a:spAutoFit/>
          </a:bodyPr>
          <a:lstStyle/>
          <a:p>
            <a:pPr algn="l">
              <a:lnSpc>
                <a:spcPct val="100000"/>
              </a:lnSpc>
              <a:spcBef>
                <a:spcPts val="900"/>
              </a:spcBef>
              <a:buSzPct val="100000"/>
            </a:pPr>
            <a:r>
              <a:rPr lang="en-US" sz="1800" dirty="0"/>
              <a:t>Click here to Download</a:t>
            </a:r>
          </a:p>
        </p:txBody>
      </p:sp>
      <p:cxnSp>
        <p:nvCxnSpPr>
          <p:cNvPr id="9" name="Straight Arrow Connector 8">
            <a:extLst>
              <a:ext uri="{FF2B5EF4-FFF2-40B4-BE49-F238E27FC236}">
                <a16:creationId xmlns:a16="http://schemas.microsoft.com/office/drawing/2014/main" id="{1DA61AAC-1D36-4F97-A75B-166F5FF2E53E}"/>
              </a:ext>
            </a:extLst>
          </p:cNvPr>
          <p:cNvCxnSpPr>
            <a:cxnSpLocks/>
            <a:stCxn id="7" idx="0"/>
          </p:cNvCxnSpPr>
          <p:nvPr/>
        </p:nvCxnSpPr>
        <p:spPr>
          <a:xfrm flipH="1" flipV="1">
            <a:off x="3063240" y="4498848"/>
            <a:ext cx="579854" cy="704712"/>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3464484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E506-BD87-4929-906E-354977AD4E8E}"/>
              </a:ext>
            </a:extLst>
          </p:cNvPr>
          <p:cNvSpPr>
            <a:spLocks noGrp="1"/>
          </p:cNvSpPr>
          <p:nvPr>
            <p:ph type="title"/>
          </p:nvPr>
        </p:nvSpPr>
        <p:spPr/>
        <p:txBody>
          <a:bodyPr/>
          <a:lstStyle/>
          <a:p>
            <a:r>
              <a:rPr lang="en-US" dirty="0"/>
              <a:t>Vegetation Task</a:t>
            </a:r>
          </a:p>
        </p:txBody>
      </p:sp>
      <p:sp>
        <p:nvSpPr>
          <p:cNvPr id="3" name="Content Placeholder 2">
            <a:extLst>
              <a:ext uri="{FF2B5EF4-FFF2-40B4-BE49-F238E27FC236}">
                <a16:creationId xmlns:a16="http://schemas.microsoft.com/office/drawing/2014/main" id="{19DF7B57-608A-4784-8364-7248F23B64FF}"/>
              </a:ext>
            </a:extLst>
          </p:cNvPr>
          <p:cNvSpPr>
            <a:spLocks noGrp="1"/>
          </p:cNvSpPr>
          <p:nvPr>
            <p:ph idx="1"/>
          </p:nvPr>
        </p:nvSpPr>
        <p:spPr/>
        <p:txBody>
          <a:bodyPr/>
          <a:lstStyle/>
          <a:p>
            <a:r>
              <a:rPr lang="en-US" dirty="0"/>
              <a:t>8. Import into ArcGIS or ENVI for analysis</a:t>
            </a:r>
          </a:p>
        </p:txBody>
      </p:sp>
      <p:pic>
        <p:nvPicPr>
          <p:cNvPr id="6" name="Picture 5">
            <a:extLst>
              <a:ext uri="{FF2B5EF4-FFF2-40B4-BE49-F238E27FC236}">
                <a16:creationId xmlns:a16="http://schemas.microsoft.com/office/drawing/2014/main" id="{DA982B20-C528-44AE-8033-EAC5E2DDEE29}"/>
              </a:ext>
            </a:extLst>
          </p:cNvPr>
          <p:cNvPicPr>
            <a:picLocks noChangeAspect="1"/>
          </p:cNvPicPr>
          <p:nvPr/>
        </p:nvPicPr>
        <p:blipFill>
          <a:blip r:embed="rId2"/>
          <a:stretch>
            <a:fillRect/>
          </a:stretch>
        </p:blipFill>
        <p:spPr>
          <a:xfrm>
            <a:off x="1952170" y="1524997"/>
            <a:ext cx="7649030" cy="4843818"/>
          </a:xfrm>
          <a:prstGeom prst="rect">
            <a:avLst/>
          </a:prstGeom>
        </p:spPr>
      </p:pic>
    </p:spTree>
    <p:extLst>
      <p:ext uri="{BB962C8B-B14F-4D97-AF65-F5344CB8AC3E}">
        <p14:creationId xmlns:p14="http://schemas.microsoft.com/office/powerpoint/2010/main" val="611225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F243-299F-47CF-B09E-DE660EF41D67}"/>
              </a:ext>
            </a:extLst>
          </p:cNvPr>
          <p:cNvSpPr>
            <a:spLocks noGrp="1"/>
          </p:cNvSpPr>
          <p:nvPr>
            <p:ph type="title"/>
          </p:nvPr>
        </p:nvSpPr>
        <p:spPr/>
        <p:txBody>
          <a:bodyPr/>
          <a:lstStyle/>
          <a:p>
            <a:r>
              <a:rPr lang="en-US" dirty="0"/>
              <a:t>Water Task</a:t>
            </a:r>
          </a:p>
        </p:txBody>
      </p:sp>
      <p:sp>
        <p:nvSpPr>
          <p:cNvPr id="3" name="Content Placeholder 2">
            <a:extLst>
              <a:ext uri="{FF2B5EF4-FFF2-40B4-BE49-F238E27FC236}">
                <a16:creationId xmlns:a16="http://schemas.microsoft.com/office/drawing/2014/main" id="{665DA394-1D13-4BAC-A900-6440EDAEEADD}"/>
              </a:ext>
            </a:extLst>
          </p:cNvPr>
          <p:cNvSpPr>
            <a:spLocks noGrp="1"/>
          </p:cNvSpPr>
          <p:nvPr>
            <p:ph idx="1"/>
          </p:nvPr>
        </p:nvSpPr>
        <p:spPr/>
        <p:txBody>
          <a:bodyPr>
            <a:normAutofit/>
          </a:bodyPr>
          <a:lstStyle/>
          <a:p>
            <a:pPr marL="0" marR="0">
              <a:spcBef>
                <a:spcPts val="0"/>
              </a:spcBef>
              <a:spcAft>
                <a:spcPts val="0"/>
              </a:spcAft>
            </a:pPr>
            <a:r>
              <a:rPr lang="en-US" dirty="0">
                <a:effectLst/>
                <a:ea typeface="Calibri" panose="020F0502020204030204" pitchFamily="34" charset="0"/>
              </a:rPr>
              <a:t>Description: </a:t>
            </a:r>
            <a:r>
              <a:rPr lang="en-US" b="0" dirty="0">
                <a:effectLst/>
                <a:ea typeface="Calibri" panose="020F0502020204030204" pitchFamily="34" charset="0"/>
              </a:rPr>
              <a:t>The Water Task uses NDVI and threshold to classify land in the image.  Pixels with NDVI values below the threshold will be classified as land. </a:t>
            </a:r>
          </a:p>
          <a:p>
            <a:r>
              <a:rPr lang="en-US" b="0" dirty="0">
                <a:effectLst/>
                <a:ea typeface="Calibri" panose="020F0502020204030204" pitchFamily="34" charset="0"/>
              </a:rPr>
              <a:t>Requires Multispectral/Hyperspectral data that include RED and NIR bands</a:t>
            </a:r>
          </a:p>
          <a:p>
            <a:r>
              <a:rPr lang="en-US" dirty="0"/>
              <a:t>Image Used: </a:t>
            </a:r>
            <a:r>
              <a:rPr lang="en-US" b="0" dirty="0" err="1"/>
              <a:t>tsunami_after</a:t>
            </a:r>
            <a:endParaRPr lang="en-US" b="0" dirty="0"/>
          </a:p>
          <a:p>
            <a:r>
              <a:rPr lang="en-US" dirty="0"/>
              <a:t>Output Type: </a:t>
            </a:r>
            <a:r>
              <a:rPr lang="en-US" b="0" dirty="0"/>
              <a:t>Shapefile</a:t>
            </a:r>
          </a:p>
        </p:txBody>
      </p:sp>
    </p:spTree>
    <p:extLst>
      <p:ext uri="{BB962C8B-B14F-4D97-AF65-F5344CB8AC3E}">
        <p14:creationId xmlns:p14="http://schemas.microsoft.com/office/powerpoint/2010/main" val="1447137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202D-6F2A-4716-81DE-1F2EF5753189}"/>
              </a:ext>
            </a:extLst>
          </p:cNvPr>
          <p:cNvSpPr>
            <a:spLocks noGrp="1"/>
          </p:cNvSpPr>
          <p:nvPr>
            <p:ph type="title"/>
          </p:nvPr>
        </p:nvSpPr>
        <p:spPr/>
        <p:txBody>
          <a:bodyPr/>
          <a:lstStyle/>
          <a:p>
            <a:r>
              <a:rPr lang="en-US" dirty="0"/>
              <a:t>Water Task</a:t>
            </a:r>
          </a:p>
        </p:txBody>
      </p:sp>
      <p:sp>
        <p:nvSpPr>
          <p:cNvPr id="3" name="Content Placeholder 2">
            <a:extLst>
              <a:ext uri="{FF2B5EF4-FFF2-40B4-BE49-F238E27FC236}">
                <a16:creationId xmlns:a16="http://schemas.microsoft.com/office/drawing/2014/main" id="{8C5A0B88-41A5-49EF-A96B-D9EC49AA5AA8}"/>
              </a:ext>
            </a:extLst>
          </p:cNvPr>
          <p:cNvSpPr>
            <a:spLocks noGrp="1"/>
          </p:cNvSpPr>
          <p:nvPr>
            <p:ph idx="1"/>
          </p:nvPr>
        </p:nvSpPr>
        <p:spPr>
          <a:xfrm>
            <a:off x="457200" y="1235077"/>
            <a:ext cx="6784848" cy="1453260"/>
          </a:xfrm>
        </p:spPr>
        <p:txBody>
          <a:bodyPr/>
          <a:lstStyle/>
          <a:p>
            <a:pPr marL="342900" indent="-342900">
              <a:buAutoNum type="arabicPeriod"/>
            </a:pPr>
            <a:r>
              <a:rPr lang="en-US" dirty="0"/>
              <a:t>Select Image</a:t>
            </a:r>
          </a:p>
          <a:p>
            <a:pPr marL="342900" indent="-342900">
              <a:buAutoNum type="arabicPeriod"/>
            </a:pPr>
            <a:r>
              <a:rPr lang="en-US" dirty="0"/>
              <a:t>Click on the Wrench icon        to open the list of ENVI Tasks</a:t>
            </a:r>
          </a:p>
          <a:p>
            <a:pPr marL="342900" indent="-342900">
              <a:buAutoNum type="arabicPeriod"/>
            </a:pPr>
            <a:r>
              <a:rPr lang="en-US" dirty="0"/>
              <a:t>Select “Water” </a:t>
            </a:r>
          </a:p>
        </p:txBody>
      </p:sp>
      <p:pic>
        <p:nvPicPr>
          <p:cNvPr id="6" name="Picture 5">
            <a:extLst>
              <a:ext uri="{FF2B5EF4-FFF2-40B4-BE49-F238E27FC236}">
                <a16:creationId xmlns:a16="http://schemas.microsoft.com/office/drawing/2014/main" id="{C90CC52D-FD60-4DA5-9D2E-188FF9482ECA}"/>
              </a:ext>
            </a:extLst>
          </p:cNvPr>
          <p:cNvPicPr>
            <a:picLocks noChangeAspect="1"/>
          </p:cNvPicPr>
          <p:nvPr/>
        </p:nvPicPr>
        <p:blipFill>
          <a:blip r:embed="rId2"/>
          <a:stretch>
            <a:fillRect/>
          </a:stretch>
        </p:blipFill>
        <p:spPr>
          <a:xfrm>
            <a:off x="3282292" y="1617516"/>
            <a:ext cx="323895" cy="276264"/>
          </a:xfrm>
          <a:prstGeom prst="rect">
            <a:avLst/>
          </a:prstGeom>
        </p:spPr>
      </p:pic>
      <p:pic>
        <p:nvPicPr>
          <p:cNvPr id="8" name="Picture 7">
            <a:extLst>
              <a:ext uri="{FF2B5EF4-FFF2-40B4-BE49-F238E27FC236}">
                <a16:creationId xmlns:a16="http://schemas.microsoft.com/office/drawing/2014/main" id="{92B97B2C-7CFB-4B4A-8B35-F7B63FDA9FF9}"/>
              </a:ext>
            </a:extLst>
          </p:cNvPr>
          <p:cNvPicPr>
            <a:picLocks noChangeAspect="1"/>
          </p:cNvPicPr>
          <p:nvPr/>
        </p:nvPicPr>
        <p:blipFill>
          <a:blip r:embed="rId3"/>
          <a:stretch>
            <a:fillRect/>
          </a:stretch>
        </p:blipFill>
        <p:spPr>
          <a:xfrm>
            <a:off x="5029200" y="1042416"/>
            <a:ext cx="6181867" cy="5289823"/>
          </a:xfrm>
          <a:prstGeom prst="rect">
            <a:avLst/>
          </a:prstGeom>
        </p:spPr>
      </p:pic>
      <p:sp>
        <p:nvSpPr>
          <p:cNvPr id="9" name="Rectangle 8">
            <a:extLst>
              <a:ext uri="{FF2B5EF4-FFF2-40B4-BE49-F238E27FC236}">
                <a16:creationId xmlns:a16="http://schemas.microsoft.com/office/drawing/2014/main" id="{203CA3A7-829B-4D83-A69C-5590117479F3}"/>
              </a:ext>
            </a:extLst>
          </p:cNvPr>
          <p:cNvSpPr/>
          <p:nvPr/>
        </p:nvSpPr>
        <p:spPr>
          <a:xfrm>
            <a:off x="5138928" y="5486400"/>
            <a:ext cx="5943600" cy="430740"/>
          </a:xfrm>
          <a:prstGeom prst="rect">
            <a:avLst/>
          </a:prstGeom>
          <a:noFill/>
          <a:ln w="19050">
            <a:solidFill>
              <a:srgbClr val="FF000A"/>
            </a:solidFill>
          </a:ln>
        </p:spPr>
        <p:style>
          <a:lnRef idx="0">
            <a:schemeClr val="accent1"/>
          </a:lnRef>
          <a:fillRef idx="1">
            <a:schemeClr val="accent1"/>
          </a:fillRef>
          <a:effectRef idx="0">
            <a:srgbClr val="000000"/>
          </a:effectRef>
          <a:fontRef idx="minor">
            <a:schemeClr val="lt2"/>
          </a:fontRef>
        </p:style>
        <p:txBody>
          <a:bodyPr rtlCol="0" anchor="ctr"/>
          <a:lstStyle/>
          <a:p>
            <a:pPr algn="ctr">
              <a:lnSpc>
                <a:spcPct val="100000"/>
              </a:lnSpc>
            </a:pPr>
            <a:endParaRPr lang="en-US" sz="1600"/>
          </a:p>
        </p:txBody>
      </p:sp>
    </p:spTree>
    <p:extLst>
      <p:ext uri="{BB962C8B-B14F-4D97-AF65-F5344CB8AC3E}">
        <p14:creationId xmlns:p14="http://schemas.microsoft.com/office/powerpoint/2010/main" val="3891228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8141-47BD-4CE7-B1E6-790E9FDD7493}"/>
              </a:ext>
            </a:extLst>
          </p:cNvPr>
          <p:cNvSpPr>
            <a:spLocks noGrp="1"/>
          </p:cNvSpPr>
          <p:nvPr>
            <p:ph type="title"/>
          </p:nvPr>
        </p:nvSpPr>
        <p:spPr/>
        <p:txBody>
          <a:bodyPr/>
          <a:lstStyle/>
          <a:p>
            <a:r>
              <a:rPr lang="en-US" dirty="0"/>
              <a:t>Water Task</a:t>
            </a:r>
          </a:p>
        </p:txBody>
      </p:sp>
      <p:pic>
        <p:nvPicPr>
          <p:cNvPr id="6" name="Content Placeholder 5">
            <a:extLst>
              <a:ext uri="{FF2B5EF4-FFF2-40B4-BE49-F238E27FC236}">
                <a16:creationId xmlns:a16="http://schemas.microsoft.com/office/drawing/2014/main" id="{67C43749-B336-4C3F-A89B-922B8827A2E7}"/>
              </a:ext>
            </a:extLst>
          </p:cNvPr>
          <p:cNvPicPr>
            <a:picLocks noGrp="1" noChangeAspect="1"/>
          </p:cNvPicPr>
          <p:nvPr>
            <p:ph idx="1"/>
          </p:nvPr>
        </p:nvPicPr>
        <p:blipFill>
          <a:blip r:embed="rId2"/>
          <a:stretch>
            <a:fillRect/>
          </a:stretch>
        </p:blipFill>
        <p:spPr>
          <a:xfrm>
            <a:off x="1369353" y="1327615"/>
            <a:ext cx="9450119" cy="4706007"/>
          </a:xfrm>
        </p:spPr>
      </p:pic>
      <p:sp>
        <p:nvSpPr>
          <p:cNvPr id="7" name="TextBox 6">
            <a:extLst>
              <a:ext uri="{FF2B5EF4-FFF2-40B4-BE49-F238E27FC236}">
                <a16:creationId xmlns:a16="http://schemas.microsoft.com/office/drawing/2014/main" id="{6C4B1912-2D99-4E3E-95D3-6185E9EBA3E2}"/>
              </a:ext>
            </a:extLst>
          </p:cNvPr>
          <p:cNvSpPr txBox="1"/>
          <p:nvPr/>
        </p:nvSpPr>
        <p:spPr>
          <a:xfrm>
            <a:off x="1272515" y="3758184"/>
            <a:ext cx="4821897" cy="669414"/>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Be sure to check the </a:t>
            </a:r>
          </a:p>
          <a:p>
            <a:pPr algn="ctr">
              <a:lnSpc>
                <a:spcPct val="100000"/>
              </a:lnSpc>
              <a:spcBef>
                <a:spcPts val="900"/>
              </a:spcBef>
              <a:buSzPct val="100000"/>
            </a:pPr>
            <a:r>
              <a:rPr lang="en-US" sz="1800" dirty="0"/>
              <a:t>Generate Vector Output box to create shapefile</a:t>
            </a:r>
          </a:p>
        </p:txBody>
      </p:sp>
      <p:cxnSp>
        <p:nvCxnSpPr>
          <p:cNvPr id="8" name="Straight Arrow Connector 7">
            <a:extLst>
              <a:ext uri="{FF2B5EF4-FFF2-40B4-BE49-F238E27FC236}">
                <a16:creationId xmlns:a16="http://schemas.microsoft.com/office/drawing/2014/main" id="{626222CF-15D5-4690-9492-CBC5013E5DA9}"/>
              </a:ext>
            </a:extLst>
          </p:cNvPr>
          <p:cNvCxnSpPr/>
          <p:nvPr/>
        </p:nvCxnSpPr>
        <p:spPr>
          <a:xfrm flipV="1">
            <a:off x="4279392" y="3063240"/>
            <a:ext cx="192024" cy="694944"/>
          </a:xfrm>
          <a:prstGeom prst="straightConnector1">
            <a:avLst/>
          </a:prstGeom>
          <a:ln w="38100" cap="sq">
            <a:tailEnd type="triangle"/>
          </a:ln>
        </p:spPr>
        <p:style>
          <a:lnRef idx="1">
            <a:schemeClr val="accent1"/>
          </a:lnRef>
          <a:fillRef idx="0">
            <a:schemeClr val="accent1"/>
          </a:fillRef>
          <a:effectRef idx="0">
            <a:srgbClr val="000000"/>
          </a:effectRef>
          <a:fontRef idx="minor">
            <a:schemeClr val="lt2"/>
          </a:fontRef>
        </p:style>
      </p:cxnSp>
      <p:sp>
        <p:nvSpPr>
          <p:cNvPr id="9" name="Content Placeholder 2">
            <a:extLst>
              <a:ext uri="{FF2B5EF4-FFF2-40B4-BE49-F238E27FC236}">
                <a16:creationId xmlns:a16="http://schemas.microsoft.com/office/drawing/2014/main" id="{3D9C8B67-A9B5-4B53-8F3B-4DEB7912C0ED}"/>
              </a:ext>
            </a:extLst>
          </p:cNvPr>
          <p:cNvSpPr txBox="1">
            <a:spLocks/>
          </p:cNvSpPr>
          <p:nvPr/>
        </p:nvSpPr>
        <p:spPr>
          <a:xfrm>
            <a:off x="457200" y="1122516"/>
            <a:ext cx="8558784" cy="358812"/>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4. Add any input parameters and submit. </a:t>
            </a:r>
          </a:p>
        </p:txBody>
      </p:sp>
      <p:sp>
        <p:nvSpPr>
          <p:cNvPr id="10" name="TextBox 9">
            <a:extLst>
              <a:ext uri="{FF2B5EF4-FFF2-40B4-BE49-F238E27FC236}">
                <a16:creationId xmlns:a16="http://schemas.microsoft.com/office/drawing/2014/main" id="{A0013C39-A315-498B-9D24-713263D262CA}"/>
              </a:ext>
            </a:extLst>
          </p:cNvPr>
          <p:cNvSpPr txBox="1"/>
          <p:nvPr/>
        </p:nvSpPr>
        <p:spPr>
          <a:xfrm>
            <a:off x="6094412" y="5695935"/>
            <a:ext cx="2167260" cy="276999"/>
          </a:xfrm>
          <a:prstGeom prst="rect">
            <a:avLst/>
          </a:prstGeom>
          <a:noFill/>
          <a:ln w="12700">
            <a:solidFill>
              <a:srgbClr val="FF000A"/>
            </a:solidFill>
          </a:ln>
        </p:spPr>
        <p:txBody>
          <a:bodyPr wrap="none" lIns="0" tIns="0" rIns="0" bIns="0" rtlCol="0">
            <a:spAutoFit/>
          </a:bodyPr>
          <a:lstStyle/>
          <a:p>
            <a:pPr algn="ctr">
              <a:lnSpc>
                <a:spcPct val="100000"/>
              </a:lnSpc>
              <a:spcBef>
                <a:spcPts val="900"/>
              </a:spcBef>
              <a:buSzPct val="100000"/>
            </a:pPr>
            <a:r>
              <a:rPr lang="en-US" dirty="0"/>
              <a:t>Click “Submit” Button</a:t>
            </a:r>
            <a:endParaRPr lang="en-US" sz="1800" dirty="0"/>
          </a:p>
        </p:txBody>
      </p:sp>
      <p:cxnSp>
        <p:nvCxnSpPr>
          <p:cNvPr id="11" name="Straight Arrow Connector 10">
            <a:extLst>
              <a:ext uri="{FF2B5EF4-FFF2-40B4-BE49-F238E27FC236}">
                <a16:creationId xmlns:a16="http://schemas.microsoft.com/office/drawing/2014/main" id="{B4564FC3-D5F7-41E3-BECC-6721E9D4F988}"/>
              </a:ext>
            </a:extLst>
          </p:cNvPr>
          <p:cNvCxnSpPr/>
          <p:nvPr/>
        </p:nvCxnSpPr>
        <p:spPr>
          <a:xfrm>
            <a:off x="8293608" y="5824728"/>
            <a:ext cx="859536" cy="0"/>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15854398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87CB-52E9-4C75-9914-8AC8C95E67DB}"/>
              </a:ext>
            </a:extLst>
          </p:cNvPr>
          <p:cNvSpPr>
            <a:spLocks noGrp="1"/>
          </p:cNvSpPr>
          <p:nvPr>
            <p:ph type="title"/>
          </p:nvPr>
        </p:nvSpPr>
        <p:spPr/>
        <p:txBody>
          <a:bodyPr/>
          <a:lstStyle/>
          <a:p>
            <a:r>
              <a:rPr lang="en-US" dirty="0"/>
              <a:t>Water Task</a:t>
            </a:r>
          </a:p>
        </p:txBody>
      </p:sp>
      <p:sp>
        <p:nvSpPr>
          <p:cNvPr id="7" name="Content Placeholder 2">
            <a:extLst>
              <a:ext uri="{FF2B5EF4-FFF2-40B4-BE49-F238E27FC236}">
                <a16:creationId xmlns:a16="http://schemas.microsoft.com/office/drawing/2014/main" id="{94D48613-EF36-400B-9626-888979068B13}"/>
              </a:ext>
            </a:extLst>
          </p:cNvPr>
          <p:cNvSpPr txBox="1">
            <a:spLocks noGrp="1"/>
          </p:cNvSpPr>
          <p:nvPr>
            <p:ph idx="1"/>
          </p:nvPr>
        </p:nvSpPr>
        <p:spPr>
          <a:xfrm>
            <a:off x="457200" y="1335659"/>
            <a:ext cx="11274425" cy="328549"/>
          </a:xfrm>
          <a:prstGeom prst="rect">
            <a:avLst/>
          </a:prstGeom>
        </p:spPr>
        <p:txBody>
          <a:bodyPr vert="horz" lIns="0" tIns="0" rIns="0" bIns="0" numCol="2" spcCol="301752" rtlCol="0">
            <a:normAutofit/>
          </a:bodyPr>
          <a:lstStyle>
            <a:lvl1pPr marL="0" indent="0" algn="l" defTabSz="914400" rtl="0" eaLnBrk="1" latinLnBrk="0" hangingPunct="1">
              <a:lnSpc>
                <a:spcPct val="100000"/>
              </a:lnSpc>
              <a:spcBef>
                <a:spcPts val="1200"/>
              </a:spcBef>
              <a:buFontTx/>
              <a:buNone/>
              <a:tabLst>
                <a:tab pos="5483225" algn="r"/>
              </a:tabLst>
              <a:defRPr sz="1600" b="1" kern="1200">
                <a:solidFill>
                  <a:schemeClr val="tx1"/>
                </a:solidFill>
                <a:latin typeface="+mn-lt"/>
                <a:ea typeface="+mn-ea"/>
                <a:cs typeface="+mn-cs"/>
              </a:defRPr>
            </a:lvl1pPr>
            <a:lvl2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2pPr>
            <a:lvl3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3pPr>
            <a:lvl4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4pPr>
            <a:lvl5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5pPr>
            <a:lvl6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6pPr>
            <a:lvl7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7pPr>
            <a:lvl8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8pPr>
            <a:lvl9pPr marL="0" indent="0" algn="l" defTabSz="914400" rtl="0" eaLnBrk="1" latinLnBrk="0" hangingPunct="1">
              <a:lnSpc>
                <a:spcPct val="100000"/>
              </a:lnSpc>
              <a:spcBef>
                <a:spcPts val="300"/>
              </a:spcBef>
              <a:buFontTx/>
              <a:buNone/>
              <a:tabLst>
                <a:tab pos="5483225" algn="r"/>
              </a:tabLst>
              <a:defRPr sz="1600" kern="1200">
                <a:solidFill>
                  <a:schemeClr val="tx1"/>
                </a:solidFill>
                <a:latin typeface="+mn-lt"/>
                <a:ea typeface="+mn-ea"/>
                <a:cs typeface="+mn-cs"/>
              </a:defRPr>
            </a:lvl9pPr>
          </a:lstStyle>
          <a:p>
            <a:r>
              <a:rPr lang="en-US" dirty="0"/>
              <a:t>5. Check status on “Jobs” page.</a:t>
            </a:r>
          </a:p>
        </p:txBody>
      </p:sp>
      <p:sp>
        <p:nvSpPr>
          <p:cNvPr id="6" name="TextBox 5">
            <a:extLst>
              <a:ext uri="{FF2B5EF4-FFF2-40B4-BE49-F238E27FC236}">
                <a16:creationId xmlns:a16="http://schemas.microsoft.com/office/drawing/2014/main" id="{FE65CEC9-8213-47C8-88E4-8C85281602A2}"/>
              </a:ext>
            </a:extLst>
          </p:cNvPr>
          <p:cNvSpPr txBox="1"/>
          <p:nvPr/>
        </p:nvSpPr>
        <p:spPr>
          <a:xfrm>
            <a:off x="6492332" y="5044010"/>
            <a:ext cx="4058803" cy="607859"/>
          </a:xfrm>
          <a:prstGeom prst="rect">
            <a:avLst/>
          </a:prstGeom>
          <a:noFill/>
          <a:ln>
            <a:solidFill>
              <a:srgbClr val="FF000A"/>
            </a:solidFill>
          </a:ln>
        </p:spPr>
        <p:txBody>
          <a:bodyPr wrap="none" lIns="0" tIns="0" rIns="0" bIns="0" rtlCol="0">
            <a:spAutoFit/>
          </a:bodyPr>
          <a:lstStyle/>
          <a:p>
            <a:pPr algn="ctr">
              <a:lnSpc>
                <a:spcPct val="100000"/>
              </a:lnSpc>
              <a:spcBef>
                <a:spcPts val="900"/>
              </a:spcBef>
              <a:buSzPct val="100000"/>
            </a:pPr>
            <a:r>
              <a:rPr lang="en-US" sz="1600" dirty="0"/>
              <a:t>When Status shows “SUCCESS” go back to </a:t>
            </a:r>
          </a:p>
          <a:p>
            <a:pPr algn="ctr">
              <a:lnSpc>
                <a:spcPct val="100000"/>
              </a:lnSpc>
              <a:spcBef>
                <a:spcPts val="900"/>
              </a:spcBef>
              <a:buSzPct val="100000"/>
            </a:pPr>
            <a:r>
              <a:rPr lang="en-US" sz="1600" dirty="0"/>
              <a:t>main Search page to find the product.</a:t>
            </a:r>
          </a:p>
        </p:txBody>
      </p:sp>
      <p:cxnSp>
        <p:nvCxnSpPr>
          <p:cNvPr id="9" name="Straight Arrow Connector 8">
            <a:extLst>
              <a:ext uri="{FF2B5EF4-FFF2-40B4-BE49-F238E27FC236}">
                <a16:creationId xmlns:a16="http://schemas.microsoft.com/office/drawing/2014/main" id="{3C93F460-479F-4339-8E95-A58303C94054}"/>
              </a:ext>
            </a:extLst>
          </p:cNvPr>
          <p:cNvCxnSpPr>
            <a:cxnSpLocks/>
          </p:cNvCxnSpPr>
          <p:nvPr/>
        </p:nvCxnSpPr>
        <p:spPr>
          <a:xfrm flipV="1">
            <a:off x="9956800" y="4256276"/>
            <a:ext cx="1126836" cy="787734"/>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pic>
        <p:nvPicPr>
          <p:cNvPr id="5" name="Picture 4">
            <a:extLst>
              <a:ext uri="{FF2B5EF4-FFF2-40B4-BE49-F238E27FC236}">
                <a16:creationId xmlns:a16="http://schemas.microsoft.com/office/drawing/2014/main" id="{9C24E9AD-CBC6-44FC-AF38-DB20BDA554C2}"/>
              </a:ext>
            </a:extLst>
          </p:cNvPr>
          <p:cNvPicPr>
            <a:picLocks noChangeAspect="1"/>
          </p:cNvPicPr>
          <p:nvPr/>
        </p:nvPicPr>
        <p:blipFill>
          <a:blip r:embed="rId2"/>
          <a:stretch>
            <a:fillRect/>
          </a:stretch>
        </p:blipFill>
        <p:spPr>
          <a:xfrm>
            <a:off x="457074" y="2471265"/>
            <a:ext cx="11274551" cy="1771331"/>
          </a:xfrm>
          <a:prstGeom prst="rect">
            <a:avLst/>
          </a:prstGeom>
        </p:spPr>
      </p:pic>
    </p:spTree>
    <p:extLst>
      <p:ext uri="{BB962C8B-B14F-4D97-AF65-F5344CB8AC3E}">
        <p14:creationId xmlns:p14="http://schemas.microsoft.com/office/powerpoint/2010/main" val="34995283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5C28-F15E-4FF2-9AC2-3E155C79C89F}"/>
              </a:ext>
            </a:extLst>
          </p:cNvPr>
          <p:cNvSpPr>
            <a:spLocks noGrp="1"/>
          </p:cNvSpPr>
          <p:nvPr>
            <p:ph type="title"/>
          </p:nvPr>
        </p:nvSpPr>
        <p:spPr/>
        <p:txBody>
          <a:bodyPr/>
          <a:lstStyle/>
          <a:p>
            <a:r>
              <a:rPr lang="en-US" dirty="0"/>
              <a:t>Water Task</a:t>
            </a:r>
          </a:p>
        </p:txBody>
      </p:sp>
      <p:sp>
        <p:nvSpPr>
          <p:cNvPr id="3" name="Content Placeholder 2">
            <a:extLst>
              <a:ext uri="{FF2B5EF4-FFF2-40B4-BE49-F238E27FC236}">
                <a16:creationId xmlns:a16="http://schemas.microsoft.com/office/drawing/2014/main" id="{DDF248DD-7EBE-4C97-A697-44C560CD0D48}"/>
              </a:ext>
            </a:extLst>
          </p:cNvPr>
          <p:cNvSpPr>
            <a:spLocks noGrp="1"/>
          </p:cNvSpPr>
          <p:nvPr>
            <p:ph idx="1"/>
          </p:nvPr>
        </p:nvSpPr>
        <p:spPr/>
        <p:txBody>
          <a:bodyPr/>
          <a:lstStyle/>
          <a:p>
            <a:r>
              <a:rPr lang="en-US" dirty="0"/>
              <a:t>6. Search for output in search page</a:t>
            </a:r>
          </a:p>
          <a:p>
            <a:endParaRPr lang="en-US" dirty="0"/>
          </a:p>
        </p:txBody>
      </p:sp>
      <p:pic>
        <p:nvPicPr>
          <p:cNvPr id="6" name="Picture 5">
            <a:extLst>
              <a:ext uri="{FF2B5EF4-FFF2-40B4-BE49-F238E27FC236}">
                <a16:creationId xmlns:a16="http://schemas.microsoft.com/office/drawing/2014/main" id="{F6A0E2C7-8833-4ABF-A067-F4963FB1DF95}"/>
              </a:ext>
            </a:extLst>
          </p:cNvPr>
          <p:cNvPicPr>
            <a:picLocks noChangeAspect="1"/>
          </p:cNvPicPr>
          <p:nvPr/>
        </p:nvPicPr>
        <p:blipFill>
          <a:blip r:embed="rId2"/>
          <a:stretch>
            <a:fillRect/>
          </a:stretch>
        </p:blipFill>
        <p:spPr>
          <a:xfrm>
            <a:off x="1246801" y="1541460"/>
            <a:ext cx="9695350" cy="4891087"/>
          </a:xfrm>
          <a:prstGeom prst="rect">
            <a:avLst/>
          </a:prstGeom>
        </p:spPr>
      </p:pic>
    </p:spTree>
    <p:extLst>
      <p:ext uri="{BB962C8B-B14F-4D97-AF65-F5344CB8AC3E}">
        <p14:creationId xmlns:p14="http://schemas.microsoft.com/office/powerpoint/2010/main" val="38495234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A10041-4725-4BCD-8BC1-F0DDCF95B6D2}"/>
              </a:ext>
            </a:extLst>
          </p:cNvPr>
          <p:cNvPicPr>
            <a:picLocks noChangeAspect="1"/>
          </p:cNvPicPr>
          <p:nvPr/>
        </p:nvPicPr>
        <p:blipFill>
          <a:blip r:embed="rId2"/>
          <a:stretch>
            <a:fillRect/>
          </a:stretch>
        </p:blipFill>
        <p:spPr>
          <a:xfrm>
            <a:off x="457200" y="1815766"/>
            <a:ext cx="11274552" cy="3512272"/>
          </a:xfrm>
          <a:prstGeom prst="rect">
            <a:avLst/>
          </a:prstGeom>
        </p:spPr>
      </p:pic>
      <p:sp>
        <p:nvSpPr>
          <p:cNvPr id="2" name="Title 1">
            <a:extLst>
              <a:ext uri="{FF2B5EF4-FFF2-40B4-BE49-F238E27FC236}">
                <a16:creationId xmlns:a16="http://schemas.microsoft.com/office/drawing/2014/main" id="{F5B0A05E-272A-44F1-81CF-3220B0291F35}"/>
              </a:ext>
            </a:extLst>
          </p:cNvPr>
          <p:cNvSpPr>
            <a:spLocks noGrp="1"/>
          </p:cNvSpPr>
          <p:nvPr>
            <p:ph type="title"/>
          </p:nvPr>
        </p:nvSpPr>
        <p:spPr/>
        <p:txBody>
          <a:bodyPr/>
          <a:lstStyle/>
          <a:p>
            <a:r>
              <a:rPr lang="en-US" dirty="0"/>
              <a:t>Water Task</a:t>
            </a:r>
          </a:p>
        </p:txBody>
      </p:sp>
      <p:sp>
        <p:nvSpPr>
          <p:cNvPr id="3" name="Content Placeholder 2">
            <a:extLst>
              <a:ext uri="{FF2B5EF4-FFF2-40B4-BE49-F238E27FC236}">
                <a16:creationId xmlns:a16="http://schemas.microsoft.com/office/drawing/2014/main" id="{DF5C72C6-AF1E-40F6-ADCA-8E20664263D2}"/>
              </a:ext>
            </a:extLst>
          </p:cNvPr>
          <p:cNvSpPr>
            <a:spLocks noGrp="1"/>
          </p:cNvSpPr>
          <p:nvPr>
            <p:ph idx="1"/>
          </p:nvPr>
        </p:nvSpPr>
        <p:spPr/>
        <p:txBody>
          <a:bodyPr/>
          <a:lstStyle/>
          <a:p>
            <a:r>
              <a:rPr lang="en-US" dirty="0"/>
              <a:t>7. Select product and download</a:t>
            </a:r>
          </a:p>
        </p:txBody>
      </p:sp>
      <p:sp>
        <p:nvSpPr>
          <p:cNvPr id="7" name="TextBox 6">
            <a:extLst>
              <a:ext uri="{FF2B5EF4-FFF2-40B4-BE49-F238E27FC236}">
                <a16:creationId xmlns:a16="http://schemas.microsoft.com/office/drawing/2014/main" id="{320B356B-66FC-458D-8489-127E982C43A5}"/>
              </a:ext>
            </a:extLst>
          </p:cNvPr>
          <p:cNvSpPr txBox="1"/>
          <p:nvPr/>
        </p:nvSpPr>
        <p:spPr>
          <a:xfrm>
            <a:off x="2456872" y="5057256"/>
            <a:ext cx="2372444" cy="276999"/>
          </a:xfrm>
          <a:prstGeom prst="rect">
            <a:avLst/>
          </a:prstGeom>
          <a:noFill/>
          <a:ln>
            <a:solidFill>
              <a:srgbClr val="FF000A"/>
            </a:solidFill>
          </a:ln>
        </p:spPr>
        <p:txBody>
          <a:bodyPr wrap="none" lIns="0" tIns="0" rIns="0" bIns="0" rtlCol="0">
            <a:spAutoFit/>
          </a:bodyPr>
          <a:lstStyle/>
          <a:p>
            <a:pPr algn="l">
              <a:lnSpc>
                <a:spcPct val="100000"/>
              </a:lnSpc>
              <a:spcBef>
                <a:spcPts val="900"/>
              </a:spcBef>
              <a:buSzPct val="100000"/>
            </a:pPr>
            <a:r>
              <a:rPr lang="en-US" sz="1800" dirty="0"/>
              <a:t>Click here to Download</a:t>
            </a:r>
          </a:p>
        </p:txBody>
      </p:sp>
      <p:cxnSp>
        <p:nvCxnSpPr>
          <p:cNvPr id="9" name="Straight Arrow Connector 8">
            <a:extLst>
              <a:ext uri="{FF2B5EF4-FFF2-40B4-BE49-F238E27FC236}">
                <a16:creationId xmlns:a16="http://schemas.microsoft.com/office/drawing/2014/main" id="{1DA61AAC-1D36-4F97-A75B-166F5FF2E53E}"/>
              </a:ext>
            </a:extLst>
          </p:cNvPr>
          <p:cNvCxnSpPr>
            <a:cxnSpLocks/>
            <a:stCxn id="7" idx="0"/>
          </p:cNvCxnSpPr>
          <p:nvPr/>
        </p:nvCxnSpPr>
        <p:spPr>
          <a:xfrm flipH="1" flipV="1">
            <a:off x="3063240" y="4352544"/>
            <a:ext cx="579854" cy="704712"/>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3490505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E506-BD87-4929-906E-354977AD4E8E}"/>
              </a:ext>
            </a:extLst>
          </p:cNvPr>
          <p:cNvSpPr>
            <a:spLocks noGrp="1"/>
          </p:cNvSpPr>
          <p:nvPr>
            <p:ph type="title"/>
          </p:nvPr>
        </p:nvSpPr>
        <p:spPr/>
        <p:txBody>
          <a:bodyPr/>
          <a:lstStyle/>
          <a:p>
            <a:r>
              <a:rPr lang="en-US" dirty="0"/>
              <a:t>Water Task</a:t>
            </a:r>
          </a:p>
        </p:txBody>
      </p:sp>
      <p:sp>
        <p:nvSpPr>
          <p:cNvPr id="3" name="Content Placeholder 2">
            <a:extLst>
              <a:ext uri="{FF2B5EF4-FFF2-40B4-BE49-F238E27FC236}">
                <a16:creationId xmlns:a16="http://schemas.microsoft.com/office/drawing/2014/main" id="{19DF7B57-608A-4784-8364-7248F23B64FF}"/>
              </a:ext>
            </a:extLst>
          </p:cNvPr>
          <p:cNvSpPr>
            <a:spLocks noGrp="1"/>
          </p:cNvSpPr>
          <p:nvPr>
            <p:ph idx="1"/>
          </p:nvPr>
        </p:nvSpPr>
        <p:spPr/>
        <p:txBody>
          <a:bodyPr/>
          <a:lstStyle/>
          <a:p>
            <a:r>
              <a:rPr lang="en-US" dirty="0"/>
              <a:t>8. Import into ArcGIS or ENVI for analysis</a:t>
            </a:r>
          </a:p>
        </p:txBody>
      </p:sp>
      <p:pic>
        <p:nvPicPr>
          <p:cNvPr id="6" name="Picture 5">
            <a:extLst>
              <a:ext uri="{FF2B5EF4-FFF2-40B4-BE49-F238E27FC236}">
                <a16:creationId xmlns:a16="http://schemas.microsoft.com/office/drawing/2014/main" id="{7BBACDD0-1C82-46DE-8E03-BEE27BDD63C4}"/>
              </a:ext>
            </a:extLst>
          </p:cNvPr>
          <p:cNvPicPr>
            <a:picLocks noChangeAspect="1"/>
          </p:cNvPicPr>
          <p:nvPr/>
        </p:nvPicPr>
        <p:blipFill>
          <a:blip r:embed="rId2"/>
          <a:stretch>
            <a:fillRect/>
          </a:stretch>
        </p:blipFill>
        <p:spPr>
          <a:xfrm>
            <a:off x="2299716" y="1613089"/>
            <a:ext cx="7589520" cy="4819458"/>
          </a:xfrm>
          <a:prstGeom prst="rect">
            <a:avLst/>
          </a:prstGeom>
        </p:spPr>
      </p:pic>
    </p:spTree>
    <p:extLst>
      <p:ext uri="{BB962C8B-B14F-4D97-AF65-F5344CB8AC3E}">
        <p14:creationId xmlns:p14="http://schemas.microsoft.com/office/powerpoint/2010/main" val="121123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A05E-272A-44F1-81CF-3220B0291F35}"/>
              </a:ext>
            </a:extLst>
          </p:cNvPr>
          <p:cNvSpPr>
            <a:spLocks noGrp="1"/>
          </p:cNvSpPr>
          <p:nvPr>
            <p:ph type="title"/>
          </p:nvPr>
        </p:nvSpPr>
        <p:spPr/>
        <p:txBody>
          <a:bodyPr/>
          <a:lstStyle/>
          <a:p>
            <a:r>
              <a:rPr lang="en-US" dirty="0"/>
              <a:t>Anomaly Detection Task</a:t>
            </a:r>
          </a:p>
        </p:txBody>
      </p:sp>
      <p:sp>
        <p:nvSpPr>
          <p:cNvPr id="3" name="Content Placeholder 2">
            <a:extLst>
              <a:ext uri="{FF2B5EF4-FFF2-40B4-BE49-F238E27FC236}">
                <a16:creationId xmlns:a16="http://schemas.microsoft.com/office/drawing/2014/main" id="{DF5C72C6-AF1E-40F6-ADCA-8E20664263D2}"/>
              </a:ext>
            </a:extLst>
          </p:cNvPr>
          <p:cNvSpPr>
            <a:spLocks noGrp="1"/>
          </p:cNvSpPr>
          <p:nvPr>
            <p:ph idx="1"/>
          </p:nvPr>
        </p:nvSpPr>
        <p:spPr/>
        <p:txBody>
          <a:bodyPr/>
          <a:lstStyle/>
          <a:p>
            <a:r>
              <a:rPr lang="en-US" dirty="0"/>
              <a:t>7. Select product and download</a:t>
            </a:r>
          </a:p>
        </p:txBody>
      </p:sp>
      <p:pic>
        <p:nvPicPr>
          <p:cNvPr id="6" name="Picture 5">
            <a:extLst>
              <a:ext uri="{FF2B5EF4-FFF2-40B4-BE49-F238E27FC236}">
                <a16:creationId xmlns:a16="http://schemas.microsoft.com/office/drawing/2014/main" id="{DF5FCCAB-4FB5-43AB-BDC0-1FEA1E4010D4}"/>
              </a:ext>
            </a:extLst>
          </p:cNvPr>
          <p:cNvPicPr>
            <a:picLocks noChangeAspect="1"/>
          </p:cNvPicPr>
          <p:nvPr/>
        </p:nvPicPr>
        <p:blipFill>
          <a:blip r:embed="rId2"/>
          <a:stretch>
            <a:fillRect/>
          </a:stretch>
        </p:blipFill>
        <p:spPr>
          <a:xfrm>
            <a:off x="457200" y="1784857"/>
            <a:ext cx="11274552" cy="3287395"/>
          </a:xfrm>
          <a:prstGeom prst="rect">
            <a:avLst/>
          </a:prstGeom>
        </p:spPr>
      </p:pic>
      <p:sp>
        <p:nvSpPr>
          <p:cNvPr id="7" name="TextBox 6">
            <a:extLst>
              <a:ext uri="{FF2B5EF4-FFF2-40B4-BE49-F238E27FC236}">
                <a16:creationId xmlns:a16="http://schemas.microsoft.com/office/drawing/2014/main" id="{320B356B-66FC-458D-8489-127E982C43A5}"/>
              </a:ext>
            </a:extLst>
          </p:cNvPr>
          <p:cNvSpPr txBox="1"/>
          <p:nvPr/>
        </p:nvSpPr>
        <p:spPr>
          <a:xfrm>
            <a:off x="2456872" y="5240136"/>
            <a:ext cx="2372444" cy="276999"/>
          </a:xfrm>
          <a:prstGeom prst="rect">
            <a:avLst/>
          </a:prstGeom>
          <a:noFill/>
          <a:ln>
            <a:solidFill>
              <a:srgbClr val="FF000A"/>
            </a:solidFill>
          </a:ln>
        </p:spPr>
        <p:txBody>
          <a:bodyPr wrap="none" lIns="0" tIns="0" rIns="0" bIns="0" rtlCol="0">
            <a:spAutoFit/>
          </a:bodyPr>
          <a:lstStyle/>
          <a:p>
            <a:pPr algn="l">
              <a:lnSpc>
                <a:spcPct val="100000"/>
              </a:lnSpc>
              <a:spcBef>
                <a:spcPts val="900"/>
              </a:spcBef>
              <a:buSzPct val="100000"/>
            </a:pPr>
            <a:r>
              <a:rPr lang="en-US" sz="1800" dirty="0"/>
              <a:t>Click here to Download</a:t>
            </a:r>
          </a:p>
        </p:txBody>
      </p:sp>
      <p:cxnSp>
        <p:nvCxnSpPr>
          <p:cNvPr id="9" name="Straight Arrow Connector 8">
            <a:extLst>
              <a:ext uri="{FF2B5EF4-FFF2-40B4-BE49-F238E27FC236}">
                <a16:creationId xmlns:a16="http://schemas.microsoft.com/office/drawing/2014/main" id="{1DA61AAC-1D36-4F97-A75B-166F5FF2E53E}"/>
              </a:ext>
            </a:extLst>
          </p:cNvPr>
          <p:cNvCxnSpPr>
            <a:stCxn id="7" idx="0"/>
          </p:cNvCxnSpPr>
          <p:nvPr/>
        </p:nvCxnSpPr>
        <p:spPr>
          <a:xfrm flipH="1" flipV="1">
            <a:off x="2927927" y="4341091"/>
            <a:ext cx="715167" cy="899045"/>
          </a:xfrm>
          <a:prstGeom prst="straightConnector1">
            <a:avLst/>
          </a:prstGeom>
          <a:ln w="28575" cap="sq">
            <a:tailEnd type="triangle"/>
          </a:ln>
        </p:spPr>
        <p:style>
          <a:lnRef idx="1">
            <a:schemeClr val="accent1"/>
          </a:lnRef>
          <a:fillRef idx="0">
            <a:schemeClr val="accent1"/>
          </a:fillRef>
          <a:effectRef idx="0">
            <a:srgbClr val="000000"/>
          </a:effectRef>
          <a:fontRef idx="minor">
            <a:schemeClr val="lt2"/>
          </a:fontRef>
        </p:style>
      </p:cxnSp>
    </p:spTree>
    <p:extLst>
      <p:ext uri="{BB962C8B-B14F-4D97-AF65-F5344CB8AC3E}">
        <p14:creationId xmlns:p14="http://schemas.microsoft.com/office/powerpoint/2010/main" val="28022634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F58C-77DA-400D-A130-0213EC03378A}"/>
              </a:ext>
            </a:extLst>
          </p:cNvPr>
          <p:cNvSpPr>
            <a:spLocks noGrp="1"/>
          </p:cNvSpPr>
          <p:nvPr>
            <p:ph type="title"/>
          </p:nvPr>
        </p:nvSpPr>
        <p:spPr/>
        <p:txBody>
          <a:bodyPr/>
          <a:lstStyle/>
          <a:p>
            <a:r>
              <a:rPr lang="en-US" dirty="0"/>
              <a:t>Questions?</a:t>
            </a:r>
          </a:p>
        </p:txBody>
      </p:sp>
      <p:pic>
        <p:nvPicPr>
          <p:cNvPr id="6" name="Content Placeholder 5" descr="Question mark against red wall">
            <a:extLst>
              <a:ext uri="{FF2B5EF4-FFF2-40B4-BE49-F238E27FC236}">
                <a16:creationId xmlns:a16="http://schemas.microsoft.com/office/drawing/2014/main" id="{2F9734C1-ADA9-4D6A-A213-2FB18BC17252}"/>
              </a:ext>
            </a:extLst>
          </p:cNvPr>
          <p:cNvPicPr>
            <a:picLocks noGrp="1" noChangeAspect="1"/>
          </p:cNvPicPr>
          <p:nvPr>
            <p:ph idx="1"/>
          </p:nvPr>
        </p:nvPicPr>
        <p:blipFill>
          <a:blip r:embed="rId2"/>
          <a:stretch>
            <a:fillRect/>
          </a:stretch>
        </p:blipFill>
        <p:spPr>
          <a:xfrm>
            <a:off x="2048795" y="1235075"/>
            <a:ext cx="8091234" cy="4891088"/>
          </a:xfrm>
        </p:spPr>
      </p:pic>
    </p:spTree>
    <p:extLst>
      <p:ext uri="{BB962C8B-B14F-4D97-AF65-F5344CB8AC3E}">
        <p14:creationId xmlns:p14="http://schemas.microsoft.com/office/powerpoint/2010/main" val="2929777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E506-BD87-4929-906E-354977AD4E8E}"/>
              </a:ext>
            </a:extLst>
          </p:cNvPr>
          <p:cNvSpPr>
            <a:spLocks noGrp="1"/>
          </p:cNvSpPr>
          <p:nvPr>
            <p:ph type="title"/>
          </p:nvPr>
        </p:nvSpPr>
        <p:spPr/>
        <p:txBody>
          <a:bodyPr/>
          <a:lstStyle/>
          <a:p>
            <a:r>
              <a:rPr lang="en-US" dirty="0"/>
              <a:t>Anomaly Detection Task</a:t>
            </a:r>
          </a:p>
        </p:txBody>
      </p:sp>
      <p:sp>
        <p:nvSpPr>
          <p:cNvPr id="3" name="Content Placeholder 2">
            <a:extLst>
              <a:ext uri="{FF2B5EF4-FFF2-40B4-BE49-F238E27FC236}">
                <a16:creationId xmlns:a16="http://schemas.microsoft.com/office/drawing/2014/main" id="{19DF7B57-608A-4784-8364-7248F23B64FF}"/>
              </a:ext>
            </a:extLst>
          </p:cNvPr>
          <p:cNvSpPr>
            <a:spLocks noGrp="1"/>
          </p:cNvSpPr>
          <p:nvPr>
            <p:ph idx="1"/>
          </p:nvPr>
        </p:nvSpPr>
        <p:spPr/>
        <p:txBody>
          <a:bodyPr/>
          <a:lstStyle/>
          <a:p>
            <a:r>
              <a:rPr lang="en-US" dirty="0"/>
              <a:t>8. Import into ArcGIS or ENVI for analysis</a:t>
            </a:r>
          </a:p>
        </p:txBody>
      </p:sp>
      <p:pic>
        <p:nvPicPr>
          <p:cNvPr id="6" name="Picture 5">
            <a:extLst>
              <a:ext uri="{FF2B5EF4-FFF2-40B4-BE49-F238E27FC236}">
                <a16:creationId xmlns:a16="http://schemas.microsoft.com/office/drawing/2014/main" id="{173C0D36-BBB7-4549-BF6F-74245CA85792}"/>
              </a:ext>
            </a:extLst>
          </p:cNvPr>
          <p:cNvPicPr>
            <a:picLocks noChangeAspect="1"/>
          </p:cNvPicPr>
          <p:nvPr/>
        </p:nvPicPr>
        <p:blipFill>
          <a:blip r:embed="rId2"/>
          <a:stretch>
            <a:fillRect/>
          </a:stretch>
        </p:blipFill>
        <p:spPr>
          <a:xfrm>
            <a:off x="2143110" y="1579704"/>
            <a:ext cx="7902732" cy="4866854"/>
          </a:xfrm>
          <a:prstGeom prst="rect">
            <a:avLst/>
          </a:prstGeom>
        </p:spPr>
      </p:pic>
    </p:spTree>
    <p:extLst>
      <p:ext uri="{BB962C8B-B14F-4D97-AF65-F5344CB8AC3E}">
        <p14:creationId xmlns:p14="http://schemas.microsoft.com/office/powerpoint/2010/main" val="3546676915"/>
      </p:ext>
    </p:extLst>
  </p:cSld>
  <p:clrMapOvr>
    <a:masterClrMapping/>
  </p:clrMapOvr>
</p:sld>
</file>

<file path=ppt/theme/theme1.xml><?xml version="1.0" encoding="utf-8"?>
<a:theme xmlns:a="http://schemas.openxmlformats.org/drawingml/2006/main" name="L3Harris">
  <a:themeElements>
    <a:clrScheme name="L3Harris Colors">
      <a:dk1>
        <a:srgbClr val="283030"/>
      </a:dk1>
      <a:lt1>
        <a:srgbClr val="FFFFFF"/>
      </a:lt1>
      <a:dk2>
        <a:srgbClr val="FF000A"/>
      </a:dk2>
      <a:lt2>
        <a:srgbClr val="A4E3E4"/>
      </a:lt2>
      <a:accent1>
        <a:srgbClr val="172430"/>
      </a:accent1>
      <a:accent2>
        <a:srgbClr val="4A98D0"/>
      </a:accent2>
      <a:accent3>
        <a:srgbClr val="2E5194"/>
      </a:accent3>
      <a:accent4>
        <a:srgbClr val="39A067"/>
      </a:accent4>
      <a:accent5>
        <a:srgbClr val="58595B"/>
      </a:accent5>
      <a:accent6>
        <a:srgbClr val="E35205"/>
      </a:accent6>
      <a:hlink>
        <a:srgbClr val="2E5194"/>
      </a:hlink>
      <a:folHlink>
        <a:srgbClr val="2E5194"/>
      </a:folHlink>
    </a:clrScheme>
    <a:fontScheme name="L3Harris Fonts">
      <a:majorFont>
        <a:latin typeface="Arial"/>
        <a:ea typeface=""/>
        <a:cs typeface=""/>
      </a:majorFont>
      <a:minorFont>
        <a:latin typeface="Arial"/>
        <a:ea typeface=""/>
        <a:cs typeface=""/>
      </a:minorFont>
    </a:fontScheme>
    <a:fmtScheme name="L3Harris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rgbClr val="000000"/>
        </a:effectRef>
        <a:fontRef idx="minor">
          <a:schemeClr val="lt2"/>
        </a:fontRef>
      </a:style>
    </a:spDef>
    <a:lnDef>
      <a:spPr>
        <a:ln w="12700" cap="sq"/>
      </a:spPr>
      <a:bodyPr/>
      <a:lstStyle/>
      <a:style>
        <a:lnRef idx="1">
          <a:schemeClr val="accent1"/>
        </a:lnRef>
        <a:fillRef idx="0">
          <a:schemeClr val="accent1"/>
        </a:fillRef>
        <a:effectRef idx="0">
          <a:srgbClr val="000000"/>
        </a:effectRef>
        <a:fontRef idx="minor">
          <a:schemeClr val="lt2"/>
        </a:fontRef>
      </a:style>
    </a:lnDef>
    <a:txDef>
      <a:spPr>
        <a:noFill/>
      </a:spPr>
      <a:bodyPr wrap="square" lIns="0" tIns="0" rIns="0" bIns="0" rtlCol="0">
        <a:spAutoFit/>
      </a:bodyPr>
      <a:lstStyle>
        <a:defPPr algn="l">
          <a:lnSpc>
            <a:spcPct val="100000"/>
          </a:lnSpc>
          <a:spcBef>
            <a:spcPts val="900"/>
          </a:spcBef>
          <a:buSzPct val="100000"/>
          <a:defRPr sz="1800" dirty="0"/>
        </a:defPPr>
      </a:lstStyle>
    </a:txDef>
  </a:objectDefaults>
  <a:extraClrSchemeLst/>
  <a:extLst>
    <a:ext uri="{05A4C25C-085E-4340-85A3-A5531E510DB2}">
      <thm15:themeFamily xmlns:thm15="http://schemas.microsoft.com/office/thememl/2012/main" name="16x9_L3Harris_PPT_EAR_Template.potx" id="{52ACF17A-F60F-4D7D-A2E3-640E232C0E95}" vid="{DD580DA4-A3CA-4E4A-93DA-DC7D683512A3}"/>
    </a:ext>
  </a:extLst>
</a:theme>
</file>

<file path=ppt/theme/theme2.xml><?xml version="1.0" encoding="utf-8"?>
<a:theme xmlns:a="http://schemas.openxmlformats.org/drawingml/2006/main" name="L3Harris">
  <a:themeElements>
    <a:clrScheme name="L3Harris Colors">
      <a:dk1>
        <a:srgbClr val="283030"/>
      </a:dk1>
      <a:lt1>
        <a:srgbClr val="FFFFFF"/>
      </a:lt1>
      <a:dk2>
        <a:srgbClr val="FF000A"/>
      </a:dk2>
      <a:lt2>
        <a:srgbClr val="A4E3E4"/>
      </a:lt2>
      <a:accent1>
        <a:srgbClr val="172430"/>
      </a:accent1>
      <a:accent2>
        <a:srgbClr val="4A98D0"/>
      </a:accent2>
      <a:accent3>
        <a:srgbClr val="2E5194"/>
      </a:accent3>
      <a:accent4>
        <a:srgbClr val="39A067"/>
      </a:accent4>
      <a:accent5>
        <a:srgbClr val="58595B"/>
      </a:accent5>
      <a:accent6>
        <a:srgbClr val="E35205"/>
      </a:accent6>
      <a:hlink>
        <a:srgbClr val="2E5194"/>
      </a:hlink>
      <a:folHlink>
        <a:srgbClr val="2E5194"/>
      </a:folHlink>
    </a:clrScheme>
    <a:fontScheme name="L3Harris Fonts">
      <a:majorFont>
        <a:latin typeface="Arial"/>
        <a:ea typeface=""/>
        <a:cs typeface=""/>
      </a:majorFont>
      <a:minorFont>
        <a:latin typeface="Arial"/>
        <a:ea typeface=""/>
        <a:cs typeface=""/>
      </a:minorFont>
    </a:fontScheme>
    <a:fmtScheme name="L3Harris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rgbClr val="000000"/>
        </a:effectRef>
        <a:fontRef idx="minor">
          <a:schemeClr val="lt2"/>
        </a:fontRef>
      </a:style>
    </a:spDef>
    <a:lnDef>
      <a:spPr>
        <a:ln w="12700" cap="sq"/>
      </a:spPr>
      <a:bodyPr/>
      <a:lstStyle/>
      <a:style>
        <a:lnRef idx="1">
          <a:schemeClr val="accent1"/>
        </a:lnRef>
        <a:fillRef idx="0">
          <a:schemeClr val="accent1"/>
        </a:fillRef>
        <a:effectRef idx="0">
          <a:srgbClr val="000000"/>
        </a:effectRef>
        <a:fontRef idx="minor">
          <a:schemeClr val="lt2"/>
        </a:fontRef>
      </a:style>
    </a:lnDef>
    <a:txDef>
      <a:spPr>
        <a:noFill/>
      </a:spPr>
      <a:bodyPr wrap="square" lIns="0" tIns="0" rIns="0" bIns="0" rtlCol="0">
        <a:noAutofit/>
      </a:bodyPr>
      <a:lstStyle>
        <a:defPPr marL="171450" indent="-171450">
          <a:lnSpc>
            <a:spcPct val="100000"/>
          </a:lnSpc>
          <a:spcBef>
            <a:spcPts val="900"/>
          </a:spcBef>
          <a:buSzPct val="100000"/>
          <a:buFont typeface="Arial"/>
          <a:buChar char="•"/>
          <a:defRPr sz="1800"/>
        </a:defPPr>
      </a:lstStyle>
    </a:txDef>
  </a:objectDefaults>
  <a:extraClrSchemeLst/>
</a:theme>
</file>

<file path=ppt/theme/theme3.xml><?xml version="1.0" encoding="utf-8"?>
<a:theme xmlns:a="http://schemas.openxmlformats.org/drawingml/2006/main" name="L3Harris">
  <a:themeElements>
    <a:clrScheme name="L3Harris Colors">
      <a:dk1>
        <a:srgbClr val="283030"/>
      </a:dk1>
      <a:lt1>
        <a:srgbClr val="FFFFFF"/>
      </a:lt1>
      <a:dk2>
        <a:srgbClr val="FF000A"/>
      </a:dk2>
      <a:lt2>
        <a:srgbClr val="A4E3E4"/>
      </a:lt2>
      <a:accent1>
        <a:srgbClr val="172430"/>
      </a:accent1>
      <a:accent2>
        <a:srgbClr val="4A98D0"/>
      </a:accent2>
      <a:accent3>
        <a:srgbClr val="2E5194"/>
      </a:accent3>
      <a:accent4>
        <a:srgbClr val="39A067"/>
      </a:accent4>
      <a:accent5>
        <a:srgbClr val="58595B"/>
      </a:accent5>
      <a:accent6>
        <a:srgbClr val="E35205"/>
      </a:accent6>
      <a:hlink>
        <a:srgbClr val="2E5194"/>
      </a:hlink>
      <a:folHlink>
        <a:srgbClr val="2E5194"/>
      </a:folHlink>
    </a:clrScheme>
    <a:fontScheme name="L3Harris Fonts">
      <a:majorFont>
        <a:latin typeface="Arial"/>
        <a:ea typeface=""/>
        <a:cs typeface=""/>
      </a:majorFont>
      <a:minorFont>
        <a:latin typeface="Arial"/>
        <a:ea typeface=""/>
        <a:cs typeface=""/>
      </a:minorFont>
    </a:fontScheme>
    <a:fmtScheme name="L3Harris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600"/>
        </a:defPPr>
      </a:lstStyle>
      <a:style>
        <a:lnRef idx="0">
          <a:schemeClr val="accent1"/>
        </a:lnRef>
        <a:fillRef idx="1">
          <a:schemeClr val="accent1"/>
        </a:fillRef>
        <a:effectRef idx="0">
          <a:srgbClr val="000000"/>
        </a:effectRef>
        <a:fontRef idx="minor">
          <a:schemeClr val="lt2"/>
        </a:fontRef>
      </a:style>
    </a:spDef>
    <a:lnDef>
      <a:spPr>
        <a:ln w="12700" cap="sq"/>
      </a:spPr>
      <a:bodyPr/>
      <a:lstStyle/>
      <a:style>
        <a:lnRef idx="1">
          <a:schemeClr val="accent1"/>
        </a:lnRef>
        <a:fillRef idx="0">
          <a:schemeClr val="accent1"/>
        </a:fillRef>
        <a:effectRef idx="0">
          <a:srgbClr val="000000"/>
        </a:effectRef>
        <a:fontRef idx="minor">
          <a:schemeClr val="lt2"/>
        </a:fontRef>
      </a:style>
    </a:lnDef>
    <a:txDef>
      <a:spPr>
        <a:noFill/>
      </a:spPr>
      <a:bodyPr wrap="square" lIns="0" tIns="0" rIns="0" bIns="0" rtlCol="0">
        <a:noAutofit/>
      </a:bodyPr>
      <a:lstStyle>
        <a:defPPr marL="171450" indent="-171450">
          <a:lnSpc>
            <a:spcPct val="100000"/>
          </a:lnSpc>
          <a:spcBef>
            <a:spcPts val="900"/>
          </a:spcBef>
          <a:buSzPct val="100000"/>
          <a:buFont typeface="Arial"/>
          <a:buChar char="•"/>
          <a:defRPr sz="180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934B6FD27E1054BA5151ECBC09BED29" ma:contentTypeVersion="3" ma:contentTypeDescription="Create a new document." ma:contentTypeScope="" ma:versionID="4561ea4ab95cf0932bf95eabc852258b">
  <xsd:schema xmlns:xsd="http://www.w3.org/2001/XMLSchema" xmlns:xs="http://www.w3.org/2001/XMLSchema" xmlns:p="http://schemas.microsoft.com/office/2006/metadata/properties" xmlns:ns1="http://schemas.microsoft.com/sharepoint/v3" xmlns:ns2="c94182a3-6a4c-4fb9-ac01-21804ccc24ed" targetNamespace="http://schemas.microsoft.com/office/2006/metadata/properties" ma:root="true" ma:fieldsID="8dec521cb824e232993109dd9da76376" ns1:_="" ns2:_="">
    <xsd:import namespace="http://schemas.microsoft.com/sharepoint/v3"/>
    <xsd:import namespace="c94182a3-6a4c-4fb9-ac01-21804ccc24ed"/>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94182a3-6a4c-4fb9-ac01-21804ccc24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DF916-2129-4BCE-84C3-84985833B7F9}">
  <ds:schemaRefs>
    <ds:schemaRef ds:uri="http://schemas.microsoft.com/office/2006/documentManagement/types"/>
    <ds:schemaRef ds:uri="c94182a3-6a4c-4fb9-ac01-21804ccc24ed"/>
    <ds:schemaRef ds:uri="http://www.w3.org/XML/1998/namespace"/>
    <ds:schemaRef ds:uri="http://schemas.microsoft.com/office/infopath/2007/PartnerControls"/>
    <ds:schemaRef ds:uri="http://purl.org/dc/elements/1.1/"/>
    <ds:schemaRef ds:uri="http://purl.org/dc/dcmitype/"/>
    <ds:schemaRef ds:uri="http://schemas.microsoft.com/office/2006/metadata/properties"/>
    <ds:schemaRef ds:uri="http://purl.org/dc/terms/"/>
    <ds:schemaRef ds:uri="http://schemas.microsoft.com/sharepoint/v3"/>
    <ds:schemaRef ds:uri="http://schemas.openxmlformats.org/package/2006/metadata/core-properties"/>
  </ds:schemaRefs>
</ds:datastoreItem>
</file>

<file path=customXml/itemProps2.xml><?xml version="1.0" encoding="utf-8"?>
<ds:datastoreItem xmlns:ds="http://schemas.openxmlformats.org/officeDocument/2006/customXml" ds:itemID="{A605644B-C0EE-486B-BD2E-CBA0D4DC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94182a3-6a4c-4fb9-ac01-21804ccc24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8C5C53-068C-45DD-9CC8-B5A8F779EB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4949</TotalTime>
  <Words>1988</Words>
  <Application>Microsoft Office PowerPoint</Application>
  <PresentationFormat>Widescreen</PresentationFormat>
  <Paragraphs>305</Paragraphs>
  <Slides>80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Calibri</vt:lpstr>
      <vt:lpstr>Courier New</vt:lpstr>
      <vt:lpstr>L3Harris</vt:lpstr>
      <vt:lpstr>Jagwire - ENVI analytics</vt:lpstr>
      <vt:lpstr>Course Overview</vt:lpstr>
      <vt:lpstr>Anomaly Detection Task</vt:lpstr>
      <vt:lpstr>Anomaly Detection</vt:lpstr>
      <vt:lpstr>Anomaly Detection Task</vt:lpstr>
      <vt:lpstr>Anomaly Detection Task</vt:lpstr>
      <vt:lpstr>Anomaly Detection Task</vt:lpstr>
      <vt:lpstr>Anomaly Detection Task</vt:lpstr>
      <vt:lpstr>Anomaly Detection Task</vt:lpstr>
      <vt:lpstr>Barren Land Task</vt:lpstr>
      <vt:lpstr>Barren Land Task</vt:lpstr>
      <vt:lpstr>Barren Land Task</vt:lpstr>
      <vt:lpstr>Barren Land Task</vt:lpstr>
      <vt:lpstr>Barren Land Task</vt:lpstr>
      <vt:lpstr>Barren Land Task</vt:lpstr>
      <vt:lpstr>Barren Land Task</vt:lpstr>
      <vt:lpstr>Classification Task</vt:lpstr>
      <vt:lpstr>Classification Task</vt:lpstr>
      <vt:lpstr>Classification Task</vt:lpstr>
      <vt:lpstr>Classification Task</vt:lpstr>
      <vt:lpstr>Classification Task</vt:lpstr>
      <vt:lpstr>Classification Task</vt:lpstr>
      <vt:lpstr>Classification Task</vt:lpstr>
      <vt:lpstr>Coastline Detection Task</vt:lpstr>
      <vt:lpstr>Coastline Detection Task</vt:lpstr>
      <vt:lpstr>Coastline Detection Task</vt:lpstr>
      <vt:lpstr>Coastline Detection Task</vt:lpstr>
      <vt:lpstr>Coastline Detection Task</vt:lpstr>
      <vt:lpstr>Coastline Detection Task</vt:lpstr>
      <vt:lpstr>Coastline Detection Task</vt:lpstr>
      <vt:lpstr>General Land Use Task </vt:lpstr>
      <vt:lpstr>General Land Use Task</vt:lpstr>
      <vt:lpstr>General Land Use Task</vt:lpstr>
      <vt:lpstr>General Land Use Task</vt:lpstr>
      <vt:lpstr>General Land Use Task</vt:lpstr>
      <vt:lpstr>General Land Use Task</vt:lpstr>
      <vt:lpstr>General Land Use Task</vt:lpstr>
      <vt:lpstr>Land Mask Task</vt:lpstr>
      <vt:lpstr>Land Mask Task</vt:lpstr>
      <vt:lpstr>Land Mask Task</vt:lpstr>
      <vt:lpstr>Land Mask Task</vt:lpstr>
      <vt:lpstr>Land Mask Task</vt:lpstr>
      <vt:lpstr>Land Mask Task</vt:lpstr>
      <vt:lpstr>Land Mask Task</vt:lpstr>
      <vt:lpstr>Minimum Noise Fraction (MNF) Transform Task</vt:lpstr>
      <vt:lpstr>Minimum Noise Fraction (MNF) Transform Task</vt:lpstr>
      <vt:lpstr>Minimum Noise Fraction (MNF) Transform Task</vt:lpstr>
      <vt:lpstr>Minimum Noise Fraction (MNF) Transform Task</vt:lpstr>
      <vt:lpstr>Minimum Noise Fraction (MNF) Transform Task</vt:lpstr>
      <vt:lpstr>Minimum Noise Fraction (MNF) Transform Task</vt:lpstr>
      <vt:lpstr>Minimum Noise Fraction (MNF) Transform Task</vt:lpstr>
      <vt:lpstr>Orthorectification Task</vt:lpstr>
      <vt:lpstr>Orthorectification Task</vt:lpstr>
      <vt:lpstr>Orthorectification Task</vt:lpstr>
      <vt:lpstr>Orthorectification Task</vt:lpstr>
      <vt:lpstr>Orthorectification Task</vt:lpstr>
      <vt:lpstr>Orthorectification Task</vt:lpstr>
      <vt:lpstr>Orthorectification Task</vt:lpstr>
      <vt:lpstr>Spectral Index Task</vt:lpstr>
      <vt:lpstr>Spectral Index Task</vt:lpstr>
      <vt:lpstr>Spectral Index Task</vt:lpstr>
      <vt:lpstr>Spectral Index Task</vt:lpstr>
      <vt:lpstr>Spectral Index Task</vt:lpstr>
      <vt:lpstr>Spectral Index Task</vt:lpstr>
      <vt:lpstr>Spectral Index Task</vt:lpstr>
      <vt:lpstr>Vegetation Task</vt:lpstr>
      <vt:lpstr>Vegetation Task</vt:lpstr>
      <vt:lpstr>Vegetation Task</vt:lpstr>
      <vt:lpstr>Vegetation Task</vt:lpstr>
      <vt:lpstr>Vegetation Task</vt:lpstr>
      <vt:lpstr>Vegetation Task</vt:lpstr>
      <vt:lpstr>Vegetation Task</vt:lpstr>
      <vt:lpstr>Water Task</vt:lpstr>
      <vt:lpstr>Water Task</vt:lpstr>
      <vt:lpstr>Water Task</vt:lpstr>
      <vt:lpstr>Water Task</vt:lpstr>
      <vt:lpstr>Water Task</vt:lpstr>
      <vt:lpstr>Water Task</vt:lpstr>
      <vt:lpstr>Water Task</vt:lpstr>
      <vt:lpstr>Questions?</vt:lpstr>
    </vt:vector>
  </TitlesOfParts>
  <Manager/>
  <Company>L3Harris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Steininger, Shea  (US) (Consultant)</dc:creator>
  <cp:keywords/>
  <dc:description/>
  <cp:lastModifiedBy>Cole, Joe (US) - SSG</cp:lastModifiedBy>
  <cp:revision>4</cp:revision>
  <dcterms:created xsi:type="dcterms:W3CDTF">2020-11-04T14:05:25Z</dcterms:created>
  <dcterms:modified xsi:type="dcterms:W3CDTF">2021-10-29T13:55:24Z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c75a7fda-97b0-4b32-a60c-5fe600bab315</vt:lpwstr>
  </property>
  <property fmtid="{D5CDD505-2E9C-101B-9397-08002B2CF9AE}" pid="3" name="CLASSIFICATION">
    <vt:lpwstr>General</vt:lpwstr>
  </property>
  <property fmtid="{D5CDD505-2E9C-101B-9397-08002B2CF9AE}" pid="4" name="ContentTypeId">
    <vt:lpwstr>0x0101006934B6FD27E1054BA5151ECBC09BED29</vt:lpwstr>
  </property>
  <property fmtid="{D5CDD505-2E9C-101B-9397-08002B2CF9AE}" pid="5" name="L3HarrisCategorization">
    <vt:lpwstr>Unrestricted</vt:lpwstr>
  </property>
  <property fmtid="{D5CDD505-2E9C-101B-9397-08002B2CF9AE}" pid="6" name="MSIP_Label_a8646e0b-a435-48bd-bb2e-6a777753dede_Enabled">
    <vt:lpwstr>true</vt:lpwstr>
  </property>
  <property fmtid="{D5CDD505-2E9C-101B-9397-08002B2CF9AE}" pid="7" name="MSIP_Label_a8646e0b-a435-48bd-bb2e-6a777753dede_SetDate">
    <vt:lpwstr>2021-10-12T14:34:45Z</vt:lpwstr>
  </property>
  <property fmtid="{D5CDD505-2E9C-101B-9397-08002B2CF9AE}" pid="8" name="MSIP_Label_a8646e0b-a435-48bd-bb2e-6a777753dede_Method">
    <vt:lpwstr>Standard</vt:lpwstr>
  </property>
  <property fmtid="{D5CDD505-2E9C-101B-9397-08002B2CF9AE}" pid="9" name="MSIP_Label_a8646e0b-a435-48bd-bb2e-6a777753dede_Name">
    <vt:lpwstr>Unrestricted</vt:lpwstr>
  </property>
  <property fmtid="{D5CDD505-2E9C-101B-9397-08002B2CF9AE}" pid="10" name="MSIP_Label_a8646e0b-a435-48bd-bb2e-6a777753dede_SiteId">
    <vt:lpwstr>ba488c5e-f105-4a2b-a8b1-b57b26a44117</vt:lpwstr>
  </property>
  <property fmtid="{D5CDD505-2E9C-101B-9397-08002B2CF9AE}" pid="11" name="MSIP_Label_a8646e0b-a435-48bd-bb2e-6a777753dede_ActionId">
    <vt:lpwstr>87855f8f-a08b-4500-824a-4bb3cc6f69a3</vt:lpwstr>
  </property>
  <property fmtid="{D5CDD505-2E9C-101B-9397-08002B2CF9AE}" pid="12" name="MSIP_Label_a8646e0b-a435-48bd-bb2e-6a777753dede_ContentBits">
    <vt:lpwstr>0</vt:lpwstr>
  </property>
</Properties>
</file>